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8" r:id="rId2"/>
  </p:sldIdLst>
  <p:sldSz cx="29159200" cy="25560338"/>
  <p:notesSz cx="6858000" cy="9144000"/>
  <p:defaultTextStyle>
    <a:defPPr>
      <a:defRPr lang="fr-FR"/>
    </a:defPPr>
    <a:lvl1pPr marL="0" algn="l" defTabSz="4112078" rtl="0" eaLnBrk="1" latinLnBrk="0" hangingPunct="1">
      <a:defRPr sz="8094" kern="1200">
        <a:solidFill>
          <a:schemeClr val="tx1"/>
        </a:solidFill>
        <a:latin typeface="+mn-lt"/>
        <a:ea typeface="+mn-ea"/>
        <a:cs typeface="+mn-cs"/>
      </a:defRPr>
    </a:lvl1pPr>
    <a:lvl2pPr marL="2056041" algn="l" defTabSz="4112078" rtl="0" eaLnBrk="1" latinLnBrk="0" hangingPunct="1">
      <a:defRPr sz="8094" kern="1200">
        <a:solidFill>
          <a:schemeClr val="tx1"/>
        </a:solidFill>
        <a:latin typeface="+mn-lt"/>
        <a:ea typeface="+mn-ea"/>
        <a:cs typeface="+mn-cs"/>
      </a:defRPr>
    </a:lvl2pPr>
    <a:lvl3pPr marL="4112078" algn="l" defTabSz="4112078" rtl="0" eaLnBrk="1" latinLnBrk="0" hangingPunct="1">
      <a:defRPr sz="8094" kern="1200">
        <a:solidFill>
          <a:schemeClr val="tx1"/>
        </a:solidFill>
        <a:latin typeface="+mn-lt"/>
        <a:ea typeface="+mn-ea"/>
        <a:cs typeface="+mn-cs"/>
      </a:defRPr>
    </a:lvl3pPr>
    <a:lvl4pPr marL="6168119" algn="l" defTabSz="4112078" rtl="0" eaLnBrk="1" latinLnBrk="0" hangingPunct="1">
      <a:defRPr sz="8094" kern="1200">
        <a:solidFill>
          <a:schemeClr val="tx1"/>
        </a:solidFill>
        <a:latin typeface="+mn-lt"/>
        <a:ea typeface="+mn-ea"/>
        <a:cs typeface="+mn-cs"/>
      </a:defRPr>
    </a:lvl4pPr>
    <a:lvl5pPr marL="8224165" algn="l" defTabSz="4112078" rtl="0" eaLnBrk="1" latinLnBrk="0" hangingPunct="1">
      <a:defRPr sz="8094" kern="1200">
        <a:solidFill>
          <a:schemeClr val="tx1"/>
        </a:solidFill>
        <a:latin typeface="+mn-lt"/>
        <a:ea typeface="+mn-ea"/>
        <a:cs typeface="+mn-cs"/>
      </a:defRPr>
    </a:lvl5pPr>
    <a:lvl6pPr marL="10280202" algn="l" defTabSz="4112078" rtl="0" eaLnBrk="1" latinLnBrk="0" hangingPunct="1">
      <a:defRPr sz="8094" kern="1200">
        <a:solidFill>
          <a:schemeClr val="tx1"/>
        </a:solidFill>
        <a:latin typeface="+mn-lt"/>
        <a:ea typeface="+mn-ea"/>
        <a:cs typeface="+mn-cs"/>
      </a:defRPr>
    </a:lvl6pPr>
    <a:lvl7pPr marL="12336243" algn="l" defTabSz="4112078" rtl="0" eaLnBrk="1" latinLnBrk="0" hangingPunct="1">
      <a:defRPr sz="8094" kern="1200">
        <a:solidFill>
          <a:schemeClr val="tx1"/>
        </a:solidFill>
        <a:latin typeface="+mn-lt"/>
        <a:ea typeface="+mn-ea"/>
        <a:cs typeface="+mn-cs"/>
      </a:defRPr>
    </a:lvl7pPr>
    <a:lvl8pPr marL="14392285" algn="l" defTabSz="4112078" rtl="0" eaLnBrk="1" latinLnBrk="0" hangingPunct="1">
      <a:defRPr sz="8094" kern="1200">
        <a:solidFill>
          <a:schemeClr val="tx1"/>
        </a:solidFill>
        <a:latin typeface="+mn-lt"/>
        <a:ea typeface="+mn-ea"/>
        <a:cs typeface="+mn-cs"/>
      </a:defRPr>
    </a:lvl8pPr>
    <a:lvl9pPr marL="16448326" algn="l" defTabSz="4112078" rtl="0" eaLnBrk="1" latinLnBrk="0" hangingPunct="1">
      <a:defRPr sz="8094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8051" userDrawn="1">
          <p15:clr>
            <a:srgbClr val="A4A3A4"/>
          </p15:clr>
        </p15:guide>
        <p15:guide id="2" pos="918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2" autoAdjust="0"/>
    <p:restoredTop sz="94660"/>
  </p:normalViewPr>
  <p:slideViewPr>
    <p:cSldViewPr>
      <p:cViewPr>
        <p:scale>
          <a:sx n="50" d="100"/>
          <a:sy n="50" d="100"/>
        </p:scale>
        <p:origin x="-1304" y="-1704"/>
      </p:cViewPr>
      <p:guideLst>
        <p:guide orient="horz" pos="8051"/>
        <p:guide pos="9184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CFEC75-8100-45C5-B8AC-45BE69E35334}" type="datetimeFigureOut">
              <a:rPr lang="fr-FR" smtClean="0"/>
              <a:t>07/12/2020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473200" y="685800"/>
            <a:ext cx="39116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9E06287-C05D-44EE-9EFF-1DA03F769C9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550133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112078" rtl="0" eaLnBrk="1" latinLnBrk="0" hangingPunct="1">
      <a:defRPr sz="5395" kern="1200">
        <a:solidFill>
          <a:schemeClr val="tx1"/>
        </a:solidFill>
        <a:latin typeface="+mn-lt"/>
        <a:ea typeface="+mn-ea"/>
        <a:cs typeface="+mn-cs"/>
      </a:defRPr>
    </a:lvl1pPr>
    <a:lvl2pPr marL="2056041" algn="l" defTabSz="4112078" rtl="0" eaLnBrk="1" latinLnBrk="0" hangingPunct="1">
      <a:defRPr sz="5395" kern="1200">
        <a:solidFill>
          <a:schemeClr val="tx1"/>
        </a:solidFill>
        <a:latin typeface="+mn-lt"/>
        <a:ea typeface="+mn-ea"/>
        <a:cs typeface="+mn-cs"/>
      </a:defRPr>
    </a:lvl2pPr>
    <a:lvl3pPr marL="4112078" algn="l" defTabSz="4112078" rtl="0" eaLnBrk="1" latinLnBrk="0" hangingPunct="1">
      <a:defRPr sz="5395" kern="1200">
        <a:solidFill>
          <a:schemeClr val="tx1"/>
        </a:solidFill>
        <a:latin typeface="+mn-lt"/>
        <a:ea typeface="+mn-ea"/>
        <a:cs typeface="+mn-cs"/>
      </a:defRPr>
    </a:lvl3pPr>
    <a:lvl4pPr marL="6168119" algn="l" defTabSz="4112078" rtl="0" eaLnBrk="1" latinLnBrk="0" hangingPunct="1">
      <a:defRPr sz="5395" kern="1200">
        <a:solidFill>
          <a:schemeClr val="tx1"/>
        </a:solidFill>
        <a:latin typeface="+mn-lt"/>
        <a:ea typeface="+mn-ea"/>
        <a:cs typeface="+mn-cs"/>
      </a:defRPr>
    </a:lvl4pPr>
    <a:lvl5pPr marL="8224165" algn="l" defTabSz="4112078" rtl="0" eaLnBrk="1" latinLnBrk="0" hangingPunct="1">
      <a:defRPr sz="5395" kern="1200">
        <a:solidFill>
          <a:schemeClr val="tx1"/>
        </a:solidFill>
        <a:latin typeface="+mn-lt"/>
        <a:ea typeface="+mn-ea"/>
        <a:cs typeface="+mn-cs"/>
      </a:defRPr>
    </a:lvl5pPr>
    <a:lvl6pPr marL="10280202" algn="l" defTabSz="4112078" rtl="0" eaLnBrk="1" latinLnBrk="0" hangingPunct="1">
      <a:defRPr sz="5395" kern="1200">
        <a:solidFill>
          <a:schemeClr val="tx1"/>
        </a:solidFill>
        <a:latin typeface="+mn-lt"/>
        <a:ea typeface="+mn-ea"/>
        <a:cs typeface="+mn-cs"/>
      </a:defRPr>
    </a:lvl6pPr>
    <a:lvl7pPr marL="12336243" algn="l" defTabSz="4112078" rtl="0" eaLnBrk="1" latinLnBrk="0" hangingPunct="1">
      <a:defRPr sz="5395" kern="1200">
        <a:solidFill>
          <a:schemeClr val="tx1"/>
        </a:solidFill>
        <a:latin typeface="+mn-lt"/>
        <a:ea typeface="+mn-ea"/>
        <a:cs typeface="+mn-cs"/>
      </a:defRPr>
    </a:lvl7pPr>
    <a:lvl8pPr marL="14392285" algn="l" defTabSz="4112078" rtl="0" eaLnBrk="1" latinLnBrk="0" hangingPunct="1">
      <a:defRPr sz="5395" kern="1200">
        <a:solidFill>
          <a:schemeClr val="tx1"/>
        </a:solidFill>
        <a:latin typeface="+mn-lt"/>
        <a:ea typeface="+mn-ea"/>
        <a:cs typeface="+mn-cs"/>
      </a:defRPr>
    </a:lvl8pPr>
    <a:lvl9pPr marL="16448326" algn="l" defTabSz="4112078" rtl="0" eaLnBrk="1" latinLnBrk="0" hangingPunct="1">
      <a:defRPr sz="5395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1473200" y="685800"/>
            <a:ext cx="3911600" cy="3429000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778FC2-BFD7-4BAC-9BC1-5EC8F6419440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118681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2186942" y="7940286"/>
            <a:ext cx="24785320" cy="5478906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4373882" y="14484193"/>
            <a:ext cx="20411440" cy="6532086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09512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41902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628536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838049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047561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25707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466586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67609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F086C-EA66-47CE-8970-1DE2F017D440}" type="datetimeFigureOut">
              <a:rPr lang="fr-FR" smtClean="0"/>
              <a:t>07/12/2020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20030-D86B-472D-B1F9-C0CD7C7A2ED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688699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F086C-EA66-47CE-8970-1DE2F017D440}" type="datetimeFigureOut">
              <a:rPr lang="fr-FR" smtClean="0"/>
              <a:t>07/12/2020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20030-D86B-472D-B1F9-C0CD7C7A2ED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776078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21140421" y="1023609"/>
            <a:ext cx="6560820" cy="21809122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1457960" y="1023609"/>
            <a:ext cx="19196474" cy="21809122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F086C-EA66-47CE-8970-1DE2F017D440}" type="datetimeFigureOut">
              <a:rPr lang="fr-FR" smtClean="0"/>
              <a:t>07/12/2020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20030-D86B-472D-B1F9-C0CD7C7A2ED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003787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F086C-EA66-47CE-8970-1DE2F017D440}" type="datetimeFigureOut">
              <a:rPr lang="fr-FR" smtClean="0"/>
              <a:t>07/12/2020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20030-D86B-472D-B1F9-C0CD7C7A2ED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44131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303377" y="16424893"/>
            <a:ext cx="24785320" cy="5076567"/>
          </a:xfrm>
        </p:spPr>
        <p:txBody>
          <a:bodyPr anchor="t"/>
          <a:lstStyle>
            <a:lvl1pPr algn="l">
              <a:defRPr sz="18331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2303377" y="10833567"/>
            <a:ext cx="24785320" cy="5591322"/>
          </a:xfrm>
        </p:spPr>
        <p:txBody>
          <a:bodyPr anchor="b"/>
          <a:lstStyle>
            <a:lvl1pPr marL="0" indent="0">
              <a:buNone/>
              <a:defRPr sz="9165">
                <a:solidFill>
                  <a:schemeClr val="tx1">
                    <a:tint val="75000"/>
                  </a:schemeClr>
                </a:solidFill>
              </a:defRPr>
            </a:lvl1pPr>
            <a:lvl2pPr marL="2095122" indent="0">
              <a:buNone/>
              <a:defRPr sz="8249">
                <a:solidFill>
                  <a:schemeClr val="tx1">
                    <a:tint val="75000"/>
                  </a:schemeClr>
                </a:solidFill>
              </a:defRPr>
            </a:lvl2pPr>
            <a:lvl3pPr marL="4190245" indent="0">
              <a:buNone/>
              <a:defRPr sz="7332">
                <a:solidFill>
                  <a:schemeClr val="tx1">
                    <a:tint val="75000"/>
                  </a:schemeClr>
                </a:solidFill>
              </a:defRPr>
            </a:lvl3pPr>
            <a:lvl4pPr marL="6285367" indent="0">
              <a:buNone/>
              <a:defRPr sz="6416">
                <a:solidFill>
                  <a:schemeClr val="tx1">
                    <a:tint val="75000"/>
                  </a:schemeClr>
                </a:solidFill>
              </a:defRPr>
            </a:lvl4pPr>
            <a:lvl5pPr marL="8380495" indent="0">
              <a:buNone/>
              <a:defRPr sz="6416">
                <a:solidFill>
                  <a:schemeClr val="tx1">
                    <a:tint val="75000"/>
                  </a:schemeClr>
                </a:solidFill>
              </a:defRPr>
            </a:lvl5pPr>
            <a:lvl6pPr marL="10475617" indent="0">
              <a:buNone/>
              <a:defRPr sz="6416">
                <a:solidFill>
                  <a:schemeClr val="tx1">
                    <a:tint val="75000"/>
                  </a:schemeClr>
                </a:solidFill>
              </a:defRPr>
            </a:lvl6pPr>
            <a:lvl7pPr marL="12570739" indent="0">
              <a:buNone/>
              <a:defRPr sz="6416">
                <a:solidFill>
                  <a:schemeClr val="tx1">
                    <a:tint val="75000"/>
                  </a:schemeClr>
                </a:solidFill>
              </a:defRPr>
            </a:lvl7pPr>
            <a:lvl8pPr marL="14665867" indent="0">
              <a:buNone/>
              <a:defRPr sz="6416">
                <a:solidFill>
                  <a:schemeClr val="tx1">
                    <a:tint val="75000"/>
                  </a:schemeClr>
                </a:solidFill>
              </a:defRPr>
            </a:lvl8pPr>
            <a:lvl9pPr marL="16760989" indent="0">
              <a:buNone/>
              <a:defRPr sz="6416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F086C-EA66-47CE-8970-1DE2F017D440}" type="datetimeFigureOut">
              <a:rPr lang="fr-FR" smtClean="0"/>
              <a:t>07/12/2020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20030-D86B-472D-B1F9-C0CD7C7A2ED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837320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1457960" y="5964085"/>
            <a:ext cx="12878646" cy="16868642"/>
          </a:xfrm>
        </p:spPr>
        <p:txBody>
          <a:bodyPr/>
          <a:lstStyle>
            <a:lvl1pPr>
              <a:defRPr sz="12832"/>
            </a:lvl1pPr>
            <a:lvl2pPr>
              <a:defRPr sz="10999"/>
            </a:lvl2pPr>
            <a:lvl3pPr>
              <a:defRPr sz="9165"/>
            </a:lvl3pPr>
            <a:lvl4pPr>
              <a:defRPr sz="8249"/>
            </a:lvl4pPr>
            <a:lvl5pPr>
              <a:defRPr sz="8249"/>
            </a:lvl5pPr>
            <a:lvl6pPr>
              <a:defRPr sz="8249"/>
            </a:lvl6pPr>
            <a:lvl7pPr>
              <a:defRPr sz="8249"/>
            </a:lvl7pPr>
            <a:lvl8pPr>
              <a:defRPr sz="8249"/>
            </a:lvl8pPr>
            <a:lvl9pPr>
              <a:defRPr sz="8249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14822594" y="5964085"/>
            <a:ext cx="12878646" cy="16868642"/>
          </a:xfrm>
        </p:spPr>
        <p:txBody>
          <a:bodyPr/>
          <a:lstStyle>
            <a:lvl1pPr>
              <a:defRPr sz="12832"/>
            </a:lvl1pPr>
            <a:lvl2pPr>
              <a:defRPr sz="10999"/>
            </a:lvl2pPr>
            <a:lvl3pPr>
              <a:defRPr sz="9165"/>
            </a:lvl3pPr>
            <a:lvl4pPr>
              <a:defRPr sz="8249"/>
            </a:lvl4pPr>
            <a:lvl5pPr>
              <a:defRPr sz="8249"/>
            </a:lvl5pPr>
            <a:lvl6pPr>
              <a:defRPr sz="8249"/>
            </a:lvl6pPr>
            <a:lvl7pPr>
              <a:defRPr sz="8249"/>
            </a:lvl7pPr>
            <a:lvl8pPr>
              <a:defRPr sz="8249"/>
            </a:lvl8pPr>
            <a:lvl9pPr>
              <a:defRPr sz="8249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F086C-EA66-47CE-8970-1DE2F017D440}" type="datetimeFigureOut">
              <a:rPr lang="fr-FR" smtClean="0"/>
              <a:t>07/12/2020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20030-D86B-472D-B1F9-C0CD7C7A2ED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911558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457964" y="5721498"/>
            <a:ext cx="12883710" cy="2384446"/>
          </a:xfrm>
        </p:spPr>
        <p:txBody>
          <a:bodyPr anchor="b"/>
          <a:lstStyle>
            <a:lvl1pPr marL="0" indent="0">
              <a:buNone/>
              <a:defRPr sz="10999" b="1"/>
            </a:lvl1pPr>
            <a:lvl2pPr marL="2095122" indent="0">
              <a:buNone/>
              <a:defRPr sz="9165" b="1"/>
            </a:lvl2pPr>
            <a:lvl3pPr marL="4190245" indent="0">
              <a:buNone/>
              <a:defRPr sz="8249" b="1"/>
            </a:lvl3pPr>
            <a:lvl4pPr marL="6285367" indent="0">
              <a:buNone/>
              <a:defRPr sz="7332" b="1"/>
            </a:lvl4pPr>
            <a:lvl5pPr marL="8380495" indent="0">
              <a:buNone/>
              <a:defRPr sz="7332" b="1"/>
            </a:lvl5pPr>
            <a:lvl6pPr marL="10475617" indent="0">
              <a:buNone/>
              <a:defRPr sz="7332" b="1"/>
            </a:lvl6pPr>
            <a:lvl7pPr marL="12570739" indent="0">
              <a:buNone/>
              <a:defRPr sz="7332" b="1"/>
            </a:lvl7pPr>
            <a:lvl8pPr marL="14665867" indent="0">
              <a:buNone/>
              <a:defRPr sz="7332" b="1"/>
            </a:lvl8pPr>
            <a:lvl9pPr marL="16760989" indent="0">
              <a:buNone/>
              <a:defRPr sz="7332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1457964" y="8105940"/>
            <a:ext cx="12883710" cy="14726780"/>
          </a:xfrm>
        </p:spPr>
        <p:txBody>
          <a:bodyPr/>
          <a:lstStyle>
            <a:lvl1pPr>
              <a:defRPr sz="10999"/>
            </a:lvl1pPr>
            <a:lvl2pPr>
              <a:defRPr sz="9165"/>
            </a:lvl2pPr>
            <a:lvl3pPr>
              <a:defRPr sz="8249"/>
            </a:lvl3pPr>
            <a:lvl4pPr>
              <a:defRPr sz="7332"/>
            </a:lvl4pPr>
            <a:lvl5pPr>
              <a:defRPr sz="7332"/>
            </a:lvl5pPr>
            <a:lvl6pPr>
              <a:defRPr sz="7332"/>
            </a:lvl6pPr>
            <a:lvl7pPr>
              <a:defRPr sz="7332"/>
            </a:lvl7pPr>
            <a:lvl8pPr>
              <a:defRPr sz="7332"/>
            </a:lvl8pPr>
            <a:lvl9pPr>
              <a:defRPr sz="7332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14812480" y="5721498"/>
            <a:ext cx="12888771" cy="2384446"/>
          </a:xfrm>
        </p:spPr>
        <p:txBody>
          <a:bodyPr anchor="b"/>
          <a:lstStyle>
            <a:lvl1pPr marL="0" indent="0">
              <a:buNone/>
              <a:defRPr sz="10999" b="1"/>
            </a:lvl1pPr>
            <a:lvl2pPr marL="2095122" indent="0">
              <a:buNone/>
              <a:defRPr sz="9165" b="1"/>
            </a:lvl2pPr>
            <a:lvl3pPr marL="4190245" indent="0">
              <a:buNone/>
              <a:defRPr sz="8249" b="1"/>
            </a:lvl3pPr>
            <a:lvl4pPr marL="6285367" indent="0">
              <a:buNone/>
              <a:defRPr sz="7332" b="1"/>
            </a:lvl4pPr>
            <a:lvl5pPr marL="8380495" indent="0">
              <a:buNone/>
              <a:defRPr sz="7332" b="1"/>
            </a:lvl5pPr>
            <a:lvl6pPr marL="10475617" indent="0">
              <a:buNone/>
              <a:defRPr sz="7332" b="1"/>
            </a:lvl6pPr>
            <a:lvl7pPr marL="12570739" indent="0">
              <a:buNone/>
              <a:defRPr sz="7332" b="1"/>
            </a:lvl7pPr>
            <a:lvl8pPr marL="14665867" indent="0">
              <a:buNone/>
              <a:defRPr sz="7332" b="1"/>
            </a:lvl8pPr>
            <a:lvl9pPr marL="16760989" indent="0">
              <a:buNone/>
              <a:defRPr sz="7332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14812480" y="8105940"/>
            <a:ext cx="12888771" cy="14726780"/>
          </a:xfrm>
        </p:spPr>
        <p:txBody>
          <a:bodyPr/>
          <a:lstStyle>
            <a:lvl1pPr>
              <a:defRPr sz="10999"/>
            </a:lvl1pPr>
            <a:lvl2pPr>
              <a:defRPr sz="9165"/>
            </a:lvl2pPr>
            <a:lvl3pPr>
              <a:defRPr sz="8249"/>
            </a:lvl3pPr>
            <a:lvl4pPr>
              <a:defRPr sz="7332"/>
            </a:lvl4pPr>
            <a:lvl5pPr>
              <a:defRPr sz="7332"/>
            </a:lvl5pPr>
            <a:lvl6pPr>
              <a:defRPr sz="7332"/>
            </a:lvl6pPr>
            <a:lvl7pPr>
              <a:defRPr sz="7332"/>
            </a:lvl7pPr>
            <a:lvl8pPr>
              <a:defRPr sz="7332"/>
            </a:lvl8pPr>
            <a:lvl9pPr>
              <a:defRPr sz="7332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F086C-EA66-47CE-8970-1DE2F017D440}" type="datetimeFigureOut">
              <a:rPr lang="fr-FR" smtClean="0"/>
              <a:t>07/12/2020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20030-D86B-472D-B1F9-C0CD7C7A2ED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782737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F086C-EA66-47CE-8970-1DE2F017D440}" type="datetimeFigureOut">
              <a:rPr lang="fr-FR" smtClean="0"/>
              <a:t>07/12/2020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20030-D86B-472D-B1F9-C0CD7C7A2ED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043807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F086C-EA66-47CE-8970-1DE2F017D440}" type="datetimeFigureOut">
              <a:rPr lang="fr-FR" smtClean="0"/>
              <a:t>07/12/2020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20030-D86B-472D-B1F9-C0CD7C7A2ED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791220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457965" y="1017681"/>
            <a:ext cx="9593176" cy="4331057"/>
          </a:xfrm>
        </p:spPr>
        <p:txBody>
          <a:bodyPr anchor="b"/>
          <a:lstStyle>
            <a:lvl1pPr algn="l">
              <a:defRPr sz="9165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1400437" y="1017686"/>
            <a:ext cx="16300803" cy="21815040"/>
          </a:xfrm>
        </p:spPr>
        <p:txBody>
          <a:bodyPr/>
          <a:lstStyle>
            <a:lvl1pPr>
              <a:defRPr sz="14664"/>
            </a:lvl1pPr>
            <a:lvl2pPr>
              <a:defRPr sz="12832"/>
            </a:lvl2pPr>
            <a:lvl3pPr>
              <a:defRPr sz="10999"/>
            </a:lvl3pPr>
            <a:lvl4pPr>
              <a:defRPr sz="9165"/>
            </a:lvl4pPr>
            <a:lvl5pPr>
              <a:defRPr sz="9165"/>
            </a:lvl5pPr>
            <a:lvl6pPr>
              <a:defRPr sz="9165"/>
            </a:lvl6pPr>
            <a:lvl7pPr>
              <a:defRPr sz="9165"/>
            </a:lvl7pPr>
            <a:lvl8pPr>
              <a:defRPr sz="9165"/>
            </a:lvl8pPr>
            <a:lvl9pPr>
              <a:defRPr sz="9165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457965" y="5348744"/>
            <a:ext cx="9593176" cy="17483983"/>
          </a:xfrm>
        </p:spPr>
        <p:txBody>
          <a:bodyPr/>
          <a:lstStyle>
            <a:lvl1pPr marL="0" indent="0">
              <a:buNone/>
              <a:defRPr sz="6416"/>
            </a:lvl1pPr>
            <a:lvl2pPr marL="2095122" indent="0">
              <a:buNone/>
              <a:defRPr sz="5499"/>
            </a:lvl2pPr>
            <a:lvl3pPr marL="4190245" indent="0">
              <a:buNone/>
              <a:defRPr sz="4583"/>
            </a:lvl3pPr>
            <a:lvl4pPr marL="6285367" indent="0">
              <a:buNone/>
              <a:defRPr sz="4124"/>
            </a:lvl4pPr>
            <a:lvl5pPr marL="8380495" indent="0">
              <a:buNone/>
              <a:defRPr sz="4124"/>
            </a:lvl5pPr>
            <a:lvl6pPr marL="10475617" indent="0">
              <a:buNone/>
              <a:defRPr sz="4124"/>
            </a:lvl6pPr>
            <a:lvl7pPr marL="12570739" indent="0">
              <a:buNone/>
              <a:defRPr sz="4124"/>
            </a:lvl7pPr>
            <a:lvl8pPr marL="14665867" indent="0">
              <a:buNone/>
              <a:defRPr sz="4124"/>
            </a:lvl8pPr>
            <a:lvl9pPr marL="16760989" indent="0">
              <a:buNone/>
              <a:defRPr sz="4124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F086C-EA66-47CE-8970-1DE2F017D440}" type="datetimeFigureOut">
              <a:rPr lang="fr-FR" smtClean="0"/>
              <a:t>07/12/2020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20030-D86B-472D-B1F9-C0CD7C7A2ED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71733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715409" y="17892241"/>
            <a:ext cx="17495520" cy="2112279"/>
          </a:xfrm>
        </p:spPr>
        <p:txBody>
          <a:bodyPr anchor="b"/>
          <a:lstStyle>
            <a:lvl1pPr algn="l">
              <a:defRPr sz="9165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715409" y="2283865"/>
            <a:ext cx="17495520" cy="15336203"/>
          </a:xfrm>
        </p:spPr>
        <p:txBody>
          <a:bodyPr/>
          <a:lstStyle>
            <a:lvl1pPr marL="0" indent="0">
              <a:buNone/>
              <a:defRPr sz="14664"/>
            </a:lvl1pPr>
            <a:lvl2pPr marL="2095122" indent="0">
              <a:buNone/>
              <a:defRPr sz="12832"/>
            </a:lvl2pPr>
            <a:lvl3pPr marL="4190245" indent="0">
              <a:buNone/>
              <a:defRPr sz="10999"/>
            </a:lvl3pPr>
            <a:lvl4pPr marL="6285367" indent="0">
              <a:buNone/>
              <a:defRPr sz="9165"/>
            </a:lvl4pPr>
            <a:lvl5pPr marL="8380495" indent="0">
              <a:buNone/>
              <a:defRPr sz="9165"/>
            </a:lvl5pPr>
            <a:lvl6pPr marL="10475617" indent="0">
              <a:buNone/>
              <a:defRPr sz="9165"/>
            </a:lvl6pPr>
            <a:lvl7pPr marL="12570739" indent="0">
              <a:buNone/>
              <a:defRPr sz="9165"/>
            </a:lvl7pPr>
            <a:lvl8pPr marL="14665867" indent="0">
              <a:buNone/>
              <a:defRPr sz="9165"/>
            </a:lvl8pPr>
            <a:lvl9pPr marL="16760989" indent="0">
              <a:buNone/>
              <a:defRPr sz="9165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5715409" y="20004521"/>
            <a:ext cx="17495520" cy="2999788"/>
          </a:xfrm>
        </p:spPr>
        <p:txBody>
          <a:bodyPr/>
          <a:lstStyle>
            <a:lvl1pPr marL="0" indent="0">
              <a:buNone/>
              <a:defRPr sz="6416"/>
            </a:lvl1pPr>
            <a:lvl2pPr marL="2095122" indent="0">
              <a:buNone/>
              <a:defRPr sz="5499"/>
            </a:lvl2pPr>
            <a:lvl3pPr marL="4190245" indent="0">
              <a:buNone/>
              <a:defRPr sz="4583"/>
            </a:lvl3pPr>
            <a:lvl4pPr marL="6285367" indent="0">
              <a:buNone/>
              <a:defRPr sz="4124"/>
            </a:lvl4pPr>
            <a:lvl5pPr marL="8380495" indent="0">
              <a:buNone/>
              <a:defRPr sz="4124"/>
            </a:lvl5pPr>
            <a:lvl6pPr marL="10475617" indent="0">
              <a:buNone/>
              <a:defRPr sz="4124"/>
            </a:lvl6pPr>
            <a:lvl7pPr marL="12570739" indent="0">
              <a:buNone/>
              <a:defRPr sz="4124"/>
            </a:lvl7pPr>
            <a:lvl8pPr marL="14665867" indent="0">
              <a:buNone/>
              <a:defRPr sz="4124"/>
            </a:lvl8pPr>
            <a:lvl9pPr marL="16760989" indent="0">
              <a:buNone/>
              <a:defRPr sz="4124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F086C-EA66-47CE-8970-1DE2F017D440}" type="datetimeFigureOut">
              <a:rPr lang="fr-FR" smtClean="0"/>
              <a:t>07/12/2020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20030-D86B-472D-B1F9-C0CD7C7A2ED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297132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1457960" y="1023600"/>
            <a:ext cx="26243280" cy="42600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457960" y="5964085"/>
            <a:ext cx="26243280" cy="1686864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1457962" y="23690660"/>
            <a:ext cx="6803813" cy="136085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549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3F086C-EA66-47CE-8970-1DE2F017D440}" type="datetimeFigureOut">
              <a:rPr lang="fr-FR" smtClean="0"/>
              <a:t>07/12/2020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9962728" y="23690660"/>
            <a:ext cx="9233747" cy="136085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549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20897428" y="23690660"/>
            <a:ext cx="6803813" cy="136085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549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A20030-D86B-472D-B1F9-C0CD7C7A2ED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642889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190245" rtl="0" eaLnBrk="1" latinLnBrk="0" hangingPunct="1">
        <a:spcBef>
          <a:spcPct val="0"/>
        </a:spcBef>
        <a:buNone/>
        <a:defRPr sz="20164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571342" indent="-1571342" algn="l" defTabSz="4190245" rtl="0" eaLnBrk="1" latinLnBrk="0" hangingPunct="1">
        <a:spcBef>
          <a:spcPct val="20000"/>
        </a:spcBef>
        <a:buFont typeface="Arial" panose="020B0604020202020204" pitchFamily="34" charset="0"/>
        <a:buChar char="•"/>
        <a:defRPr sz="14664" kern="1200">
          <a:solidFill>
            <a:schemeClr val="tx1"/>
          </a:solidFill>
          <a:latin typeface="+mn-lt"/>
          <a:ea typeface="+mn-ea"/>
          <a:cs typeface="+mn-cs"/>
        </a:defRPr>
      </a:lvl1pPr>
      <a:lvl2pPr marL="3404574" indent="-1309451" algn="l" defTabSz="4190245" rtl="0" eaLnBrk="1" latinLnBrk="0" hangingPunct="1">
        <a:spcBef>
          <a:spcPct val="20000"/>
        </a:spcBef>
        <a:buFont typeface="Arial" panose="020B0604020202020204" pitchFamily="34" charset="0"/>
        <a:buChar char="–"/>
        <a:defRPr sz="12832" kern="1200">
          <a:solidFill>
            <a:schemeClr val="tx1"/>
          </a:solidFill>
          <a:latin typeface="+mn-lt"/>
          <a:ea typeface="+mn-ea"/>
          <a:cs typeface="+mn-cs"/>
        </a:defRPr>
      </a:lvl2pPr>
      <a:lvl3pPr marL="5237810" indent="-1047562" algn="l" defTabSz="4190245" rtl="0" eaLnBrk="1" latinLnBrk="0" hangingPunct="1">
        <a:spcBef>
          <a:spcPct val="20000"/>
        </a:spcBef>
        <a:buFont typeface="Arial" panose="020B0604020202020204" pitchFamily="34" charset="0"/>
        <a:buChar char="•"/>
        <a:defRPr sz="10999" kern="1200">
          <a:solidFill>
            <a:schemeClr val="tx1"/>
          </a:solidFill>
          <a:latin typeface="+mn-lt"/>
          <a:ea typeface="+mn-ea"/>
          <a:cs typeface="+mn-cs"/>
        </a:defRPr>
      </a:lvl3pPr>
      <a:lvl4pPr marL="7332933" indent="-1047562" algn="l" defTabSz="4190245" rtl="0" eaLnBrk="1" latinLnBrk="0" hangingPunct="1">
        <a:spcBef>
          <a:spcPct val="20000"/>
        </a:spcBef>
        <a:buFont typeface="Arial" panose="020B0604020202020204" pitchFamily="34" charset="0"/>
        <a:buChar char="–"/>
        <a:defRPr sz="9165" kern="1200">
          <a:solidFill>
            <a:schemeClr val="tx1"/>
          </a:solidFill>
          <a:latin typeface="+mn-lt"/>
          <a:ea typeface="+mn-ea"/>
          <a:cs typeface="+mn-cs"/>
        </a:defRPr>
      </a:lvl4pPr>
      <a:lvl5pPr marL="9428055" indent="-1047562" algn="l" defTabSz="4190245" rtl="0" eaLnBrk="1" latinLnBrk="0" hangingPunct="1">
        <a:spcBef>
          <a:spcPct val="20000"/>
        </a:spcBef>
        <a:buFont typeface="Arial" panose="020B0604020202020204" pitchFamily="34" charset="0"/>
        <a:buChar char="»"/>
        <a:defRPr sz="9165" kern="1200">
          <a:solidFill>
            <a:schemeClr val="tx1"/>
          </a:solidFill>
          <a:latin typeface="+mn-lt"/>
          <a:ea typeface="+mn-ea"/>
          <a:cs typeface="+mn-cs"/>
        </a:defRPr>
      </a:lvl5pPr>
      <a:lvl6pPr marL="11523179" indent="-1047562" algn="l" defTabSz="4190245" rtl="0" eaLnBrk="1" latinLnBrk="0" hangingPunct="1">
        <a:spcBef>
          <a:spcPct val="20000"/>
        </a:spcBef>
        <a:buFont typeface="Arial" panose="020B0604020202020204" pitchFamily="34" charset="0"/>
        <a:buChar char="•"/>
        <a:defRPr sz="9165" kern="1200">
          <a:solidFill>
            <a:schemeClr val="tx1"/>
          </a:solidFill>
          <a:latin typeface="+mn-lt"/>
          <a:ea typeface="+mn-ea"/>
          <a:cs typeface="+mn-cs"/>
        </a:defRPr>
      </a:lvl6pPr>
      <a:lvl7pPr marL="13618301" indent="-1047562" algn="l" defTabSz="4190245" rtl="0" eaLnBrk="1" latinLnBrk="0" hangingPunct="1">
        <a:spcBef>
          <a:spcPct val="20000"/>
        </a:spcBef>
        <a:buFont typeface="Arial" panose="020B0604020202020204" pitchFamily="34" charset="0"/>
        <a:buChar char="•"/>
        <a:defRPr sz="9165" kern="1200">
          <a:solidFill>
            <a:schemeClr val="tx1"/>
          </a:solidFill>
          <a:latin typeface="+mn-lt"/>
          <a:ea typeface="+mn-ea"/>
          <a:cs typeface="+mn-cs"/>
        </a:defRPr>
      </a:lvl7pPr>
      <a:lvl8pPr marL="15713423" indent="-1047562" algn="l" defTabSz="4190245" rtl="0" eaLnBrk="1" latinLnBrk="0" hangingPunct="1">
        <a:spcBef>
          <a:spcPct val="20000"/>
        </a:spcBef>
        <a:buFont typeface="Arial" panose="020B0604020202020204" pitchFamily="34" charset="0"/>
        <a:buChar char="•"/>
        <a:defRPr sz="9165" kern="1200">
          <a:solidFill>
            <a:schemeClr val="tx1"/>
          </a:solidFill>
          <a:latin typeface="+mn-lt"/>
          <a:ea typeface="+mn-ea"/>
          <a:cs typeface="+mn-cs"/>
        </a:defRPr>
      </a:lvl8pPr>
      <a:lvl9pPr marL="17808550" indent="-1047562" algn="l" defTabSz="4190245" rtl="0" eaLnBrk="1" latinLnBrk="0" hangingPunct="1">
        <a:spcBef>
          <a:spcPct val="20000"/>
        </a:spcBef>
        <a:buFont typeface="Arial" panose="020B0604020202020204" pitchFamily="34" charset="0"/>
        <a:buChar char="•"/>
        <a:defRPr sz="916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190245" rtl="0" eaLnBrk="1" latinLnBrk="0" hangingPunct="1">
        <a:defRPr sz="8249" kern="1200">
          <a:solidFill>
            <a:schemeClr val="tx1"/>
          </a:solidFill>
          <a:latin typeface="+mn-lt"/>
          <a:ea typeface="+mn-ea"/>
          <a:cs typeface="+mn-cs"/>
        </a:defRPr>
      </a:lvl1pPr>
      <a:lvl2pPr marL="2095122" algn="l" defTabSz="4190245" rtl="0" eaLnBrk="1" latinLnBrk="0" hangingPunct="1">
        <a:defRPr sz="8249" kern="1200">
          <a:solidFill>
            <a:schemeClr val="tx1"/>
          </a:solidFill>
          <a:latin typeface="+mn-lt"/>
          <a:ea typeface="+mn-ea"/>
          <a:cs typeface="+mn-cs"/>
        </a:defRPr>
      </a:lvl2pPr>
      <a:lvl3pPr marL="4190245" algn="l" defTabSz="4190245" rtl="0" eaLnBrk="1" latinLnBrk="0" hangingPunct="1">
        <a:defRPr sz="8249" kern="1200">
          <a:solidFill>
            <a:schemeClr val="tx1"/>
          </a:solidFill>
          <a:latin typeface="+mn-lt"/>
          <a:ea typeface="+mn-ea"/>
          <a:cs typeface="+mn-cs"/>
        </a:defRPr>
      </a:lvl3pPr>
      <a:lvl4pPr marL="6285367" algn="l" defTabSz="4190245" rtl="0" eaLnBrk="1" latinLnBrk="0" hangingPunct="1">
        <a:defRPr sz="8249" kern="1200">
          <a:solidFill>
            <a:schemeClr val="tx1"/>
          </a:solidFill>
          <a:latin typeface="+mn-lt"/>
          <a:ea typeface="+mn-ea"/>
          <a:cs typeface="+mn-cs"/>
        </a:defRPr>
      </a:lvl4pPr>
      <a:lvl5pPr marL="8380495" algn="l" defTabSz="4190245" rtl="0" eaLnBrk="1" latinLnBrk="0" hangingPunct="1">
        <a:defRPr sz="8249" kern="1200">
          <a:solidFill>
            <a:schemeClr val="tx1"/>
          </a:solidFill>
          <a:latin typeface="+mn-lt"/>
          <a:ea typeface="+mn-ea"/>
          <a:cs typeface="+mn-cs"/>
        </a:defRPr>
      </a:lvl5pPr>
      <a:lvl6pPr marL="10475617" algn="l" defTabSz="4190245" rtl="0" eaLnBrk="1" latinLnBrk="0" hangingPunct="1">
        <a:defRPr sz="8249" kern="1200">
          <a:solidFill>
            <a:schemeClr val="tx1"/>
          </a:solidFill>
          <a:latin typeface="+mn-lt"/>
          <a:ea typeface="+mn-ea"/>
          <a:cs typeface="+mn-cs"/>
        </a:defRPr>
      </a:lvl6pPr>
      <a:lvl7pPr marL="12570739" algn="l" defTabSz="4190245" rtl="0" eaLnBrk="1" latinLnBrk="0" hangingPunct="1">
        <a:defRPr sz="8249" kern="1200">
          <a:solidFill>
            <a:schemeClr val="tx1"/>
          </a:solidFill>
          <a:latin typeface="+mn-lt"/>
          <a:ea typeface="+mn-ea"/>
          <a:cs typeface="+mn-cs"/>
        </a:defRPr>
      </a:lvl7pPr>
      <a:lvl8pPr marL="14665867" algn="l" defTabSz="4190245" rtl="0" eaLnBrk="1" latinLnBrk="0" hangingPunct="1">
        <a:defRPr sz="8249" kern="1200">
          <a:solidFill>
            <a:schemeClr val="tx1"/>
          </a:solidFill>
          <a:latin typeface="+mn-lt"/>
          <a:ea typeface="+mn-ea"/>
          <a:cs typeface="+mn-cs"/>
        </a:defRPr>
      </a:lvl8pPr>
      <a:lvl9pPr marL="16760989" algn="l" defTabSz="4190245" rtl="0" eaLnBrk="1" latinLnBrk="0" hangingPunct="1">
        <a:defRPr sz="824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6" Type="http://schemas.openxmlformats.org/officeDocument/2006/relationships/image" Target="../media/image17.jpeg"/><Relationship Id="rId21" Type="http://schemas.openxmlformats.org/officeDocument/2006/relationships/image" Target="../media/image13.jpeg"/><Relationship Id="rId42" Type="http://schemas.openxmlformats.org/officeDocument/2006/relationships/image" Target="../media/image29.jpeg"/><Relationship Id="rId47" Type="http://schemas.openxmlformats.org/officeDocument/2006/relationships/image" Target="../media/image34.png"/><Relationship Id="rId63" Type="http://schemas.openxmlformats.org/officeDocument/2006/relationships/hyperlink" Target="mailto:egomez@univ-montp2.fr" TargetMode="External"/><Relationship Id="rId68" Type="http://schemas.openxmlformats.org/officeDocument/2006/relationships/hyperlink" Target="mailto:benjamin.marie@mnhn.fr" TargetMode="External"/><Relationship Id="rId84" Type="http://schemas.openxmlformats.org/officeDocument/2006/relationships/image" Target="../media/image57.png"/><Relationship Id="rId16" Type="http://schemas.openxmlformats.org/officeDocument/2006/relationships/hyperlink" Target="mailto:francour@unice.fr" TargetMode="External"/><Relationship Id="rId11" Type="http://schemas.openxmlformats.org/officeDocument/2006/relationships/image" Target="../media/image7.jpeg"/><Relationship Id="rId32" Type="http://schemas.openxmlformats.org/officeDocument/2006/relationships/hyperlink" Target="mailto:damien.banas@univ-lorraine.fr" TargetMode="External"/><Relationship Id="rId37" Type="http://schemas.openxmlformats.org/officeDocument/2006/relationships/hyperlink" Target="mailto:laury.gauthier@univ-tlse3.fr" TargetMode="External"/><Relationship Id="rId53" Type="http://schemas.openxmlformats.org/officeDocument/2006/relationships/image" Target="../media/image36.png"/><Relationship Id="rId58" Type="http://schemas.openxmlformats.org/officeDocument/2006/relationships/hyperlink" Target="mailto:.Auffret@univ-brest.fr" TargetMode="External"/><Relationship Id="rId74" Type="http://schemas.openxmlformats.org/officeDocument/2006/relationships/hyperlink" Target="mailto:magalie.baudrimont@u-bordeaux.fr" TargetMode="External"/><Relationship Id="rId79" Type="http://schemas.openxmlformats.org/officeDocument/2006/relationships/hyperlink" Target="mailto:stephane.reynaud@univ-grenoble-alpes.fr" TargetMode="External"/><Relationship Id="rId5" Type="http://schemas.openxmlformats.org/officeDocument/2006/relationships/image" Target="../media/image3.png"/><Relationship Id="rId61" Type="http://schemas.openxmlformats.org/officeDocument/2006/relationships/image" Target="../media/image42.png"/><Relationship Id="rId82" Type="http://schemas.openxmlformats.org/officeDocument/2006/relationships/image" Target="../media/image56.png"/><Relationship Id="rId19" Type="http://schemas.openxmlformats.org/officeDocument/2006/relationships/hyperlink" Target="mailto:florence.geret@univ-jfc.fr" TargetMode="External"/><Relationship Id="rId14" Type="http://schemas.openxmlformats.org/officeDocument/2006/relationships/hyperlink" Target="mailto:christelle.adam-guillermain@irsn.fr" TargetMode="External"/><Relationship Id="rId22" Type="http://schemas.openxmlformats.org/officeDocument/2006/relationships/image" Target="../media/image14.jpeg"/><Relationship Id="rId27" Type="http://schemas.openxmlformats.org/officeDocument/2006/relationships/image" Target="../media/image18.png"/><Relationship Id="rId30" Type="http://schemas.openxmlformats.org/officeDocument/2006/relationships/image" Target="../media/image21.png"/><Relationship Id="rId35" Type="http://schemas.openxmlformats.org/officeDocument/2006/relationships/image" Target="../media/image25.jpeg"/><Relationship Id="rId43" Type="http://schemas.openxmlformats.org/officeDocument/2006/relationships/image" Target="../media/image30.jpeg"/><Relationship Id="rId48" Type="http://schemas.openxmlformats.org/officeDocument/2006/relationships/hyperlink" Target="mailto:sami.souissi@univ-lille1.fr" TargetMode="External"/><Relationship Id="rId56" Type="http://schemas.openxmlformats.org/officeDocument/2006/relationships/image" Target="../media/image38.jpeg"/><Relationship Id="rId64" Type="http://schemas.openxmlformats.org/officeDocument/2006/relationships/image" Target="../media/image44.png"/><Relationship Id="rId69" Type="http://schemas.openxmlformats.org/officeDocument/2006/relationships/hyperlink" Target="mailto:alain.geffard@univ-reims.fr" TargetMode="External"/><Relationship Id="rId77" Type="http://schemas.openxmlformats.org/officeDocument/2006/relationships/hyperlink" Target="mailto:Claudia.wiegand@univ-rennes.fr" TargetMode="External"/><Relationship Id="rId8" Type="http://schemas.openxmlformats.org/officeDocument/2006/relationships/hyperlink" Target="mailto:Catherine.Mouneyrac@univ-nantes.fr" TargetMode="External"/><Relationship Id="rId51" Type="http://schemas.openxmlformats.org/officeDocument/2006/relationships/hyperlink" Target="mailto:simon.devin@univ-lorraine.fr" TargetMode="External"/><Relationship Id="rId72" Type="http://schemas.openxmlformats.org/officeDocument/2006/relationships/image" Target="../media/image49.jpeg"/><Relationship Id="rId80" Type="http://schemas.openxmlformats.org/officeDocument/2006/relationships/image" Target="../media/image54.jpeg"/><Relationship Id="rId3" Type="http://schemas.openxmlformats.org/officeDocument/2006/relationships/image" Target="../media/image1.jpeg"/><Relationship Id="rId12" Type="http://schemas.openxmlformats.org/officeDocument/2006/relationships/hyperlink" Target="mailto:patrice.gonzales.laroche@univ-brest.fr" TargetMode="External"/><Relationship Id="rId17" Type="http://schemas.openxmlformats.org/officeDocument/2006/relationships/image" Target="../media/image10.png"/><Relationship Id="rId25" Type="http://schemas.openxmlformats.org/officeDocument/2006/relationships/image" Target="../media/image16.png"/><Relationship Id="rId33" Type="http://schemas.openxmlformats.org/officeDocument/2006/relationships/image" Target="../media/image23.gif"/><Relationship Id="rId38" Type="http://schemas.openxmlformats.org/officeDocument/2006/relationships/image" Target="../media/image26.png"/><Relationship Id="rId46" Type="http://schemas.openxmlformats.org/officeDocument/2006/relationships/image" Target="../media/image33.jpeg"/><Relationship Id="rId59" Type="http://schemas.openxmlformats.org/officeDocument/2006/relationships/image" Target="../media/image40.png"/><Relationship Id="rId67" Type="http://schemas.openxmlformats.org/officeDocument/2006/relationships/image" Target="../media/image46.jpeg"/><Relationship Id="rId20" Type="http://schemas.openxmlformats.org/officeDocument/2006/relationships/image" Target="../media/image12.jpeg"/><Relationship Id="rId41" Type="http://schemas.openxmlformats.org/officeDocument/2006/relationships/hyperlink" Target="mailto:Marie-Agnes.Coutellec@inra.fr" TargetMode="External"/><Relationship Id="rId54" Type="http://schemas.openxmlformats.org/officeDocument/2006/relationships/hyperlink" Target="mailto:alain.devaux@entpe.fr" TargetMode="External"/><Relationship Id="rId62" Type="http://schemas.openxmlformats.org/officeDocument/2006/relationships/image" Target="../media/image43.jpeg"/><Relationship Id="rId70" Type="http://schemas.openxmlformats.org/officeDocument/2006/relationships/image" Target="../media/image47.png"/><Relationship Id="rId75" Type="http://schemas.openxmlformats.org/officeDocument/2006/relationships/image" Target="../media/image51.jpeg"/><Relationship Id="rId83" Type="http://schemas.openxmlformats.org/officeDocument/2006/relationships/hyperlink" Target="mailto:jerome.couteau@toxem.com" TargetMode="External"/><Relationship Id="rId1" Type="http://schemas.openxmlformats.org/officeDocument/2006/relationships/slideLayout" Target="../slideLayouts/slideLayout1.xml"/><Relationship Id="rId6" Type="http://schemas.openxmlformats.org/officeDocument/2006/relationships/hyperlink" Target="mailto:paco.bustamante@univ-lr.fr" TargetMode="External"/><Relationship Id="rId15" Type="http://schemas.openxmlformats.org/officeDocument/2006/relationships/image" Target="../media/image9.png"/><Relationship Id="rId23" Type="http://schemas.openxmlformats.org/officeDocument/2006/relationships/image" Target="../media/image15.gif"/><Relationship Id="rId28" Type="http://schemas.openxmlformats.org/officeDocument/2006/relationships/image" Target="../media/image19.jpeg"/><Relationship Id="rId36" Type="http://schemas.openxmlformats.org/officeDocument/2006/relationships/hyperlink" Target="mailto:olivier.geffard@irstea.fr" TargetMode="External"/><Relationship Id="rId49" Type="http://schemas.openxmlformats.org/officeDocument/2006/relationships/hyperlink" Target="mailto:Rachid.amara@univ-littoral.fr" TargetMode="External"/><Relationship Id="rId57" Type="http://schemas.openxmlformats.org/officeDocument/2006/relationships/image" Target="../media/image39.jpeg"/><Relationship Id="rId10" Type="http://schemas.openxmlformats.org/officeDocument/2006/relationships/image" Target="../media/image6.png"/><Relationship Id="rId31" Type="http://schemas.openxmlformats.org/officeDocument/2006/relationships/image" Target="../media/image22.jpeg"/><Relationship Id="rId44" Type="http://schemas.openxmlformats.org/officeDocument/2006/relationships/image" Target="../media/image31.gif"/><Relationship Id="rId52" Type="http://schemas.openxmlformats.org/officeDocument/2006/relationships/image" Target="../media/image35.jpeg"/><Relationship Id="rId60" Type="http://schemas.openxmlformats.org/officeDocument/2006/relationships/image" Target="../media/image41.png"/><Relationship Id="rId65" Type="http://schemas.openxmlformats.org/officeDocument/2006/relationships/image" Target="../media/image45.png"/><Relationship Id="rId73" Type="http://schemas.openxmlformats.org/officeDocument/2006/relationships/image" Target="../media/image50.png"/><Relationship Id="rId78" Type="http://schemas.openxmlformats.org/officeDocument/2006/relationships/image" Target="../media/image53.jpeg"/><Relationship Id="rId81" Type="http://schemas.openxmlformats.org/officeDocument/2006/relationships/image" Target="../media/image55.png"/><Relationship Id="rId4" Type="http://schemas.openxmlformats.org/officeDocument/2006/relationships/image" Target="../media/image2.jpeg"/><Relationship Id="rId9" Type="http://schemas.openxmlformats.org/officeDocument/2006/relationships/image" Target="../media/image5.jpeg"/><Relationship Id="rId13" Type="http://schemas.openxmlformats.org/officeDocument/2006/relationships/image" Target="../media/image8.jpeg"/><Relationship Id="rId18" Type="http://schemas.openxmlformats.org/officeDocument/2006/relationships/image" Target="../media/image11.jpeg"/><Relationship Id="rId39" Type="http://schemas.openxmlformats.org/officeDocument/2006/relationships/image" Target="../media/image27.jpeg"/><Relationship Id="rId34" Type="http://schemas.openxmlformats.org/officeDocument/2006/relationships/image" Target="../media/image24.png"/><Relationship Id="rId50" Type="http://schemas.openxmlformats.org/officeDocument/2006/relationships/hyperlink" Target="mailto:laure.giamberini@univ-lorraine.fr" TargetMode="External"/><Relationship Id="rId55" Type="http://schemas.openxmlformats.org/officeDocument/2006/relationships/image" Target="../media/image37.jpeg"/><Relationship Id="rId76" Type="http://schemas.openxmlformats.org/officeDocument/2006/relationships/image" Target="../media/image52.jpeg"/><Relationship Id="rId7" Type="http://schemas.openxmlformats.org/officeDocument/2006/relationships/image" Target="../media/image4.jpeg"/><Relationship Id="rId71" Type="http://schemas.openxmlformats.org/officeDocument/2006/relationships/image" Target="../media/image48.png"/><Relationship Id="rId2" Type="http://schemas.openxmlformats.org/officeDocument/2006/relationships/notesSlide" Target="../notesSlides/notesSlide1.xml"/><Relationship Id="rId29" Type="http://schemas.openxmlformats.org/officeDocument/2006/relationships/image" Target="../media/image20.png"/><Relationship Id="rId24" Type="http://schemas.openxmlformats.org/officeDocument/2006/relationships/hyperlink" Target="mailto:Claudia.wiegand@inra.fr" TargetMode="External"/><Relationship Id="rId40" Type="http://schemas.openxmlformats.org/officeDocument/2006/relationships/image" Target="../media/image28.png"/><Relationship Id="rId45" Type="http://schemas.openxmlformats.org/officeDocument/2006/relationships/image" Target="../media/image32.jpeg"/><Relationship Id="rId66" Type="http://schemas.openxmlformats.org/officeDocument/2006/relationships/hyperlink" Target="mailto:emilie.farcy@umontpellier.fr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9" name="Tableau 2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87943542"/>
              </p:ext>
            </p:extLst>
          </p:nvPr>
        </p:nvGraphicFramePr>
        <p:xfrm>
          <a:off x="1153126" y="19001599"/>
          <a:ext cx="3474538" cy="3291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37269">
                  <a:extLst>
                    <a:ext uri="{9D8B030D-6E8A-4147-A177-3AD203B41FA5}">
                      <a16:colId xmlns:a16="http://schemas.microsoft.com/office/drawing/2014/main" val="3631578285"/>
                    </a:ext>
                  </a:extLst>
                </a:gridCol>
                <a:gridCol w="1737269">
                  <a:extLst>
                    <a:ext uri="{9D8B030D-6E8A-4147-A177-3AD203B41FA5}">
                      <a16:colId xmlns:a16="http://schemas.microsoft.com/office/drawing/2014/main" val="3856659025"/>
                    </a:ext>
                  </a:extLst>
                </a:gridCol>
              </a:tblGrid>
              <a:tr h="935641">
                <a:tc>
                  <a:txBody>
                    <a:bodyPr/>
                    <a:lstStyle/>
                    <a:p>
                      <a:r>
                        <a:rPr lang="pt-BR" sz="1200" b="0" i="1" dirty="0" smtClean="0">
                          <a:solidFill>
                            <a:schemeClr val="tx1"/>
                          </a:solidFill>
                        </a:rPr>
                        <a:t>Alle alle</a:t>
                      </a:r>
                    </a:p>
                    <a:p>
                      <a:r>
                        <a:rPr lang="pt-BR" sz="1200" b="0" i="1" dirty="0" smtClean="0">
                          <a:solidFill>
                            <a:schemeClr val="tx1"/>
                          </a:solidFill>
                        </a:rPr>
                        <a:t>Aptenodytes patagonicus</a:t>
                      </a:r>
                    </a:p>
                    <a:p>
                      <a:r>
                        <a:rPr lang="pt-BR" sz="1200" b="0" i="1" dirty="0" smtClean="0">
                          <a:solidFill>
                            <a:schemeClr val="tx1"/>
                          </a:solidFill>
                        </a:rPr>
                        <a:t>Diomedea exulans</a:t>
                      </a:r>
                    </a:p>
                    <a:p>
                      <a:r>
                        <a:rPr lang="pt-BR" sz="1200" b="0" i="1" dirty="0" smtClean="0">
                          <a:solidFill>
                            <a:schemeClr val="tx1"/>
                          </a:solidFill>
                        </a:rPr>
                        <a:t>Larus argentatus</a:t>
                      </a:r>
                    </a:p>
                    <a:p>
                      <a:r>
                        <a:rPr lang="pt-BR" sz="1200" b="0" i="1" dirty="0" smtClean="0">
                          <a:solidFill>
                            <a:schemeClr val="tx1"/>
                          </a:solidFill>
                        </a:rPr>
                        <a:t>Larus fuscus</a:t>
                      </a:r>
                    </a:p>
                    <a:p>
                      <a:r>
                        <a:rPr lang="pt-BR" sz="1200" b="0" i="1" dirty="0" smtClean="0">
                          <a:solidFill>
                            <a:schemeClr val="tx1"/>
                          </a:solidFill>
                        </a:rPr>
                        <a:t>Larus marinus</a:t>
                      </a:r>
                    </a:p>
                    <a:p>
                      <a:r>
                        <a:rPr lang="pt-BR" sz="1200" b="0" i="1" dirty="0" smtClean="0">
                          <a:solidFill>
                            <a:schemeClr val="tx1"/>
                          </a:solidFill>
                        </a:rPr>
                        <a:t>Rissa tridactyla</a:t>
                      </a:r>
                    </a:p>
                    <a:p>
                      <a:r>
                        <a:rPr lang="pt-BR" sz="1200" b="0" i="1" dirty="0" smtClean="0">
                          <a:solidFill>
                            <a:schemeClr val="tx1"/>
                          </a:solidFill>
                        </a:rPr>
                        <a:t>Stercorarius antarcticus</a:t>
                      </a:r>
                    </a:p>
                    <a:p>
                      <a:r>
                        <a:rPr lang="pt-BR" sz="1200" b="0" i="1" dirty="0" smtClean="0">
                          <a:solidFill>
                            <a:schemeClr val="tx1"/>
                          </a:solidFill>
                        </a:rPr>
                        <a:t>Stercorarius maccormicki</a:t>
                      </a:r>
                    </a:p>
                    <a:p>
                      <a:r>
                        <a:rPr lang="pt-BR" sz="1200" b="0" i="1" dirty="0" smtClean="0">
                          <a:solidFill>
                            <a:schemeClr val="tx1"/>
                          </a:solidFill>
                        </a:rPr>
                        <a:t>Thalassoica antarctica</a:t>
                      </a:r>
                      <a:endParaRPr lang="fr-FR" sz="1200" b="0" i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fr-FR" sz="1200" b="0" dirty="0" smtClean="0">
                          <a:solidFill>
                            <a:schemeClr val="tx1"/>
                          </a:solidFill>
                        </a:rPr>
                        <a:t>CAT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fr-FR" sz="1200" b="0" dirty="0" err="1" smtClean="0">
                          <a:solidFill>
                            <a:schemeClr val="tx1"/>
                          </a:solidFill>
                        </a:rPr>
                        <a:t>corticosterone</a:t>
                      </a:r>
                      <a:endParaRPr lang="fr-FR" sz="1200" b="0" dirty="0" smtClean="0">
                        <a:solidFill>
                          <a:schemeClr val="tx1"/>
                        </a:solidFill>
                      </a:endParaRP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fr-FR" sz="1200" b="0" dirty="0" err="1" smtClean="0">
                          <a:solidFill>
                            <a:schemeClr val="tx1"/>
                          </a:solidFill>
                        </a:rPr>
                        <a:t>GPx</a:t>
                      </a:r>
                      <a:endParaRPr lang="fr-FR" sz="1200" b="0" dirty="0" smtClean="0">
                        <a:solidFill>
                          <a:schemeClr val="tx1"/>
                        </a:solidFill>
                      </a:endParaRP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fr-FR" sz="1200" b="0" dirty="0" smtClean="0">
                          <a:solidFill>
                            <a:schemeClr val="tx1"/>
                          </a:solidFill>
                        </a:rPr>
                        <a:t>Hormones thyroïdiennes (TT3, TT4)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fr-FR" sz="1200" b="0" dirty="0" smtClean="0">
                          <a:solidFill>
                            <a:schemeClr val="tx1"/>
                          </a:solidFill>
                        </a:rPr>
                        <a:t>prolactine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fr-FR" sz="1200" b="0" dirty="0" smtClean="0">
                          <a:solidFill>
                            <a:schemeClr val="tx1"/>
                          </a:solidFill>
                        </a:rPr>
                        <a:t>SOD</a:t>
                      </a:r>
                      <a:endParaRPr lang="fr-FR" sz="12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80033745"/>
                  </a:ext>
                </a:extLst>
              </a:tr>
              <a:tr h="935641">
                <a:tc gridSpan="2">
                  <a:txBody>
                    <a:bodyPr/>
                    <a:lstStyle/>
                    <a:p>
                      <a:r>
                        <a:rPr lang="fr-FR" sz="1200" b="0" i="1" dirty="0" err="1" smtClean="0">
                          <a:solidFill>
                            <a:schemeClr val="tx1"/>
                          </a:solidFill>
                        </a:rPr>
                        <a:t>Crassostrea</a:t>
                      </a:r>
                      <a:r>
                        <a:rPr lang="fr-FR" sz="1200" b="0" i="1" dirty="0" smtClean="0">
                          <a:solidFill>
                            <a:schemeClr val="tx1"/>
                          </a:solidFill>
                        </a:rPr>
                        <a:t> gigas </a:t>
                      </a:r>
                      <a:r>
                        <a:rPr lang="fr-FR" sz="1200" b="0" dirty="0" smtClean="0">
                          <a:solidFill>
                            <a:schemeClr val="tx1"/>
                          </a:solidFill>
                        </a:rPr>
                        <a:t>/ Laccase</a:t>
                      </a:r>
                    </a:p>
                    <a:p>
                      <a:r>
                        <a:rPr lang="fr-FR" sz="1200" b="0" i="1" dirty="0" err="1" smtClean="0">
                          <a:solidFill>
                            <a:schemeClr val="tx1"/>
                          </a:solidFill>
                        </a:rPr>
                        <a:t>Mimachlamys</a:t>
                      </a:r>
                      <a:r>
                        <a:rPr lang="fr-FR" sz="1200" b="0" i="1" dirty="0" smtClean="0">
                          <a:solidFill>
                            <a:schemeClr val="tx1"/>
                          </a:solidFill>
                        </a:rPr>
                        <a:t> varia </a:t>
                      </a:r>
                      <a:r>
                        <a:rPr lang="fr-FR" sz="1200" b="0" dirty="0" smtClean="0">
                          <a:solidFill>
                            <a:schemeClr val="tx1"/>
                          </a:solidFill>
                        </a:rPr>
                        <a:t>/ GST</a:t>
                      </a:r>
                    </a:p>
                    <a:p>
                      <a:r>
                        <a:rPr lang="fr-FR" sz="1200" b="0" i="1" dirty="0" err="1" smtClean="0">
                          <a:solidFill>
                            <a:schemeClr val="tx1"/>
                          </a:solidFill>
                        </a:rPr>
                        <a:t>Mimachlamys</a:t>
                      </a:r>
                      <a:r>
                        <a:rPr lang="fr-FR" sz="1200" b="0" i="1" dirty="0" smtClean="0">
                          <a:solidFill>
                            <a:schemeClr val="tx1"/>
                          </a:solidFill>
                        </a:rPr>
                        <a:t> varia </a:t>
                      </a:r>
                      <a:r>
                        <a:rPr lang="fr-FR" sz="1200" b="0" dirty="0" smtClean="0">
                          <a:solidFill>
                            <a:schemeClr val="tx1"/>
                          </a:solidFill>
                        </a:rPr>
                        <a:t>/ </a:t>
                      </a:r>
                      <a:r>
                        <a:rPr lang="fr-FR" sz="1200" b="0" dirty="0" err="1" smtClean="0">
                          <a:solidFill>
                            <a:schemeClr val="tx1"/>
                          </a:solidFill>
                        </a:rPr>
                        <a:t>Tbars</a:t>
                      </a:r>
                      <a:endParaRPr lang="fr-FR" sz="1200" b="0" dirty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fr-FR" sz="1200" b="0" i="1" dirty="0" err="1" smtClean="0">
                          <a:solidFill>
                            <a:schemeClr val="tx1"/>
                          </a:solidFill>
                        </a:rPr>
                        <a:t>Mimachlamys</a:t>
                      </a:r>
                      <a:r>
                        <a:rPr lang="fr-FR" sz="1200" b="0" i="1" dirty="0" smtClean="0">
                          <a:solidFill>
                            <a:schemeClr val="tx1"/>
                          </a:solidFill>
                        </a:rPr>
                        <a:t> varia </a:t>
                      </a:r>
                      <a:r>
                        <a:rPr lang="fr-FR" sz="1200" b="0" dirty="0" smtClean="0">
                          <a:solidFill>
                            <a:schemeClr val="tx1"/>
                          </a:solidFill>
                        </a:rPr>
                        <a:t>/ </a:t>
                      </a:r>
                      <a:r>
                        <a:rPr lang="fr-FR" sz="1200" b="0" dirty="0" err="1" smtClean="0">
                          <a:solidFill>
                            <a:schemeClr val="tx1"/>
                          </a:solidFill>
                        </a:rPr>
                        <a:t>Metallothioneines</a:t>
                      </a:r>
                      <a:endParaRPr lang="fr-FR" sz="1200" b="0" dirty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fr-FR" sz="1200" b="0" i="1" dirty="0" err="1" smtClean="0">
                          <a:solidFill>
                            <a:schemeClr val="tx1"/>
                          </a:solidFill>
                        </a:rPr>
                        <a:t>Mimachlamys</a:t>
                      </a:r>
                      <a:r>
                        <a:rPr lang="fr-FR" sz="1200" b="0" i="1" dirty="0" smtClean="0">
                          <a:solidFill>
                            <a:schemeClr val="tx1"/>
                          </a:solidFill>
                        </a:rPr>
                        <a:t> varia</a:t>
                      </a:r>
                      <a:r>
                        <a:rPr lang="fr-FR" sz="1200" b="0" dirty="0" smtClean="0">
                          <a:solidFill>
                            <a:schemeClr val="tx1"/>
                          </a:solidFill>
                        </a:rPr>
                        <a:t> / Laccase</a:t>
                      </a:r>
                    </a:p>
                    <a:p>
                      <a:r>
                        <a:rPr lang="fr-FR" sz="1200" b="0" i="1" dirty="0" err="1" smtClean="0">
                          <a:solidFill>
                            <a:schemeClr val="tx1"/>
                          </a:solidFill>
                        </a:rPr>
                        <a:t>Mimachlamys</a:t>
                      </a:r>
                      <a:r>
                        <a:rPr lang="fr-FR" sz="1200" b="0" i="1" dirty="0" smtClean="0">
                          <a:solidFill>
                            <a:schemeClr val="tx1"/>
                          </a:solidFill>
                        </a:rPr>
                        <a:t> varia </a:t>
                      </a:r>
                      <a:r>
                        <a:rPr lang="fr-FR" sz="1200" b="0" dirty="0" smtClean="0">
                          <a:solidFill>
                            <a:schemeClr val="tx1"/>
                          </a:solidFill>
                        </a:rPr>
                        <a:t>/ SOD</a:t>
                      </a:r>
                      <a:endParaRPr lang="fr-FR" sz="12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fr-FR" sz="12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8069130"/>
                  </a:ext>
                </a:extLst>
              </a:tr>
            </a:tbl>
          </a:graphicData>
        </a:graphic>
      </p:graphicFrame>
      <p:pic>
        <p:nvPicPr>
          <p:cNvPr id="1482" name="Picture 4" descr="Image associée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513" r="17924"/>
          <a:stretch/>
        </p:blipFill>
        <p:spPr bwMode="auto">
          <a:xfrm>
            <a:off x="8467412" y="9496915"/>
            <a:ext cx="9898524" cy="93108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483" name="Groupe 1482"/>
          <p:cNvGrpSpPr>
            <a:grpSpLocks noChangeAspect="1"/>
          </p:cNvGrpSpPr>
          <p:nvPr/>
        </p:nvGrpSpPr>
        <p:grpSpPr>
          <a:xfrm>
            <a:off x="11204217" y="14248007"/>
            <a:ext cx="1717299" cy="369331"/>
            <a:chOff x="1752937" y="3476088"/>
            <a:chExt cx="987298" cy="196595"/>
          </a:xfrm>
        </p:grpSpPr>
        <p:sp>
          <p:nvSpPr>
            <p:cNvPr id="1746" name="Ellipse 1745"/>
            <p:cNvSpPr>
              <a:spLocks/>
            </p:cNvSpPr>
            <p:nvPr/>
          </p:nvSpPr>
          <p:spPr>
            <a:xfrm>
              <a:off x="1752937" y="3522524"/>
              <a:ext cx="103484" cy="95814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2520"/>
            </a:p>
          </p:txBody>
        </p:sp>
        <p:sp>
          <p:nvSpPr>
            <p:cNvPr id="1747" name="ZoneTexte 1746"/>
            <p:cNvSpPr txBox="1"/>
            <p:nvPr/>
          </p:nvSpPr>
          <p:spPr>
            <a:xfrm>
              <a:off x="1861240" y="3476088"/>
              <a:ext cx="878995" cy="19659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1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La Rochelle</a:t>
              </a:r>
            </a:p>
          </p:txBody>
        </p:sp>
      </p:grpSp>
      <p:grpSp>
        <p:nvGrpSpPr>
          <p:cNvPr id="1484" name="Groupe 1483"/>
          <p:cNvGrpSpPr>
            <a:grpSpLocks noChangeAspect="1"/>
          </p:cNvGrpSpPr>
          <p:nvPr/>
        </p:nvGrpSpPr>
        <p:grpSpPr>
          <a:xfrm>
            <a:off x="15177621" y="14560746"/>
            <a:ext cx="882965" cy="369332"/>
            <a:chOff x="1383233" y="3431650"/>
            <a:chExt cx="507628" cy="239932"/>
          </a:xfrm>
        </p:grpSpPr>
        <p:sp>
          <p:nvSpPr>
            <p:cNvPr id="1744" name="Ellipse 1743"/>
            <p:cNvSpPr>
              <a:spLocks/>
            </p:cNvSpPr>
            <p:nvPr/>
          </p:nvSpPr>
          <p:spPr>
            <a:xfrm>
              <a:off x="1752937" y="3522523"/>
              <a:ext cx="103484" cy="116935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2520"/>
            </a:p>
          </p:txBody>
        </p:sp>
        <p:sp>
          <p:nvSpPr>
            <p:cNvPr id="1745" name="ZoneTexte 1744"/>
            <p:cNvSpPr txBox="1"/>
            <p:nvPr/>
          </p:nvSpPr>
          <p:spPr>
            <a:xfrm>
              <a:off x="1383233" y="3431650"/>
              <a:ext cx="507628" cy="2399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1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Lyon</a:t>
              </a:r>
            </a:p>
          </p:txBody>
        </p:sp>
      </p:grpSp>
      <p:grpSp>
        <p:nvGrpSpPr>
          <p:cNvPr id="1485" name="Groupe 1484"/>
          <p:cNvGrpSpPr>
            <a:grpSpLocks noChangeAspect="1"/>
          </p:cNvGrpSpPr>
          <p:nvPr/>
        </p:nvGrpSpPr>
        <p:grpSpPr>
          <a:xfrm>
            <a:off x="8823579" y="12096613"/>
            <a:ext cx="992225" cy="369331"/>
            <a:chOff x="1752937" y="3516242"/>
            <a:chExt cx="570444" cy="196595"/>
          </a:xfrm>
        </p:grpSpPr>
        <p:sp>
          <p:nvSpPr>
            <p:cNvPr id="1742" name="Ellipse 1741"/>
            <p:cNvSpPr>
              <a:spLocks/>
            </p:cNvSpPr>
            <p:nvPr/>
          </p:nvSpPr>
          <p:spPr>
            <a:xfrm>
              <a:off x="1752937" y="3522524"/>
              <a:ext cx="103484" cy="95814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2520"/>
            </a:p>
          </p:txBody>
        </p:sp>
        <p:sp>
          <p:nvSpPr>
            <p:cNvPr id="1743" name="ZoneTexte 1742"/>
            <p:cNvSpPr txBox="1"/>
            <p:nvPr/>
          </p:nvSpPr>
          <p:spPr>
            <a:xfrm>
              <a:off x="1838958" y="3516242"/>
              <a:ext cx="484423" cy="19659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1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Brest</a:t>
              </a:r>
            </a:p>
          </p:txBody>
        </p:sp>
      </p:grpSp>
      <p:grpSp>
        <p:nvGrpSpPr>
          <p:cNvPr id="1486" name="Groupe 1485"/>
          <p:cNvGrpSpPr>
            <a:grpSpLocks noChangeAspect="1"/>
          </p:cNvGrpSpPr>
          <p:nvPr/>
        </p:nvGrpSpPr>
        <p:grpSpPr>
          <a:xfrm>
            <a:off x="11550224" y="15343187"/>
            <a:ext cx="1818011" cy="395602"/>
            <a:chOff x="1752936" y="3407759"/>
            <a:chExt cx="1045199" cy="210579"/>
          </a:xfrm>
        </p:grpSpPr>
        <p:sp>
          <p:nvSpPr>
            <p:cNvPr id="1740" name="Ellipse 1739"/>
            <p:cNvSpPr>
              <a:spLocks/>
            </p:cNvSpPr>
            <p:nvPr/>
          </p:nvSpPr>
          <p:spPr>
            <a:xfrm>
              <a:off x="1752936" y="3522524"/>
              <a:ext cx="103484" cy="95814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2520"/>
            </a:p>
          </p:txBody>
        </p:sp>
        <p:sp>
          <p:nvSpPr>
            <p:cNvPr id="1741" name="ZoneTexte 1740"/>
            <p:cNvSpPr txBox="1"/>
            <p:nvPr/>
          </p:nvSpPr>
          <p:spPr>
            <a:xfrm>
              <a:off x="1752938" y="3407759"/>
              <a:ext cx="1045197" cy="19659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1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Bordeaux</a:t>
              </a:r>
            </a:p>
          </p:txBody>
        </p:sp>
      </p:grpSp>
      <p:grpSp>
        <p:nvGrpSpPr>
          <p:cNvPr id="1487" name="Groupe 1486"/>
          <p:cNvGrpSpPr>
            <a:grpSpLocks noChangeAspect="1"/>
          </p:cNvGrpSpPr>
          <p:nvPr/>
        </p:nvGrpSpPr>
        <p:grpSpPr>
          <a:xfrm>
            <a:off x="10906518" y="13333570"/>
            <a:ext cx="1130124" cy="465784"/>
            <a:chOff x="1715054" y="3522524"/>
            <a:chExt cx="649724" cy="247937"/>
          </a:xfrm>
        </p:grpSpPr>
        <p:sp>
          <p:nvSpPr>
            <p:cNvPr id="1738" name="Ellipse 1737"/>
            <p:cNvSpPr>
              <a:spLocks noChangeAspect="1"/>
            </p:cNvSpPr>
            <p:nvPr/>
          </p:nvSpPr>
          <p:spPr>
            <a:xfrm>
              <a:off x="1752938" y="3522524"/>
              <a:ext cx="72000" cy="72000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2520"/>
            </a:p>
          </p:txBody>
        </p:sp>
        <p:sp>
          <p:nvSpPr>
            <p:cNvPr id="1739" name="ZoneTexte 1738"/>
            <p:cNvSpPr txBox="1"/>
            <p:nvPr/>
          </p:nvSpPr>
          <p:spPr>
            <a:xfrm>
              <a:off x="1715054" y="3573866"/>
              <a:ext cx="649724" cy="19659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1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Nantes</a:t>
              </a:r>
            </a:p>
          </p:txBody>
        </p:sp>
      </p:grpSp>
      <p:grpSp>
        <p:nvGrpSpPr>
          <p:cNvPr id="1488" name="Groupe 1487"/>
          <p:cNvGrpSpPr>
            <a:grpSpLocks noChangeAspect="1"/>
          </p:cNvGrpSpPr>
          <p:nvPr/>
        </p:nvGrpSpPr>
        <p:grpSpPr>
          <a:xfrm>
            <a:off x="13935283" y="16411339"/>
            <a:ext cx="1346173" cy="482265"/>
            <a:chOff x="1189159" y="3326162"/>
            <a:chExt cx="773933" cy="313296"/>
          </a:xfrm>
        </p:grpSpPr>
        <p:sp>
          <p:nvSpPr>
            <p:cNvPr id="1736" name="Ellipse 1735"/>
            <p:cNvSpPr>
              <a:spLocks/>
            </p:cNvSpPr>
            <p:nvPr/>
          </p:nvSpPr>
          <p:spPr>
            <a:xfrm>
              <a:off x="1752938" y="3522524"/>
              <a:ext cx="103484" cy="116934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2520"/>
            </a:p>
          </p:txBody>
        </p:sp>
        <p:sp>
          <p:nvSpPr>
            <p:cNvPr id="1737" name="ZoneTexte 1736"/>
            <p:cNvSpPr txBox="1"/>
            <p:nvPr/>
          </p:nvSpPr>
          <p:spPr>
            <a:xfrm>
              <a:off x="1189159" y="3326162"/>
              <a:ext cx="773933" cy="2399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1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Montpellier</a:t>
              </a:r>
            </a:p>
          </p:txBody>
        </p:sp>
      </p:grpSp>
      <p:grpSp>
        <p:nvGrpSpPr>
          <p:cNvPr id="1489" name="Groupe 1488"/>
          <p:cNvGrpSpPr>
            <a:grpSpLocks noChangeAspect="1"/>
          </p:cNvGrpSpPr>
          <p:nvPr/>
        </p:nvGrpSpPr>
        <p:grpSpPr>
          <a:xfrm>
            <a:off x="15041162" y="11257123"/>
            <a:ext cx="882762" cy="442931"/>
            <a:chOff x="1752937" y="3522522"/>
            <a:chExt cx="507512" cy="287743"/>
          </a:xfrm>
        </p:grpSpPr>
        <p:sp>
          <p:nvSpPr>
            <p:cNvPr id="1734" name="Ellipse 1733"/>
            <p:cNvSpPr>
              <a:spLocks/>
            </p:cNvSpPr>
            <p:nvPr/>
          </p:nvSpPr>
          <p:spPr>
            <a:xfrm>
              <a:off x="1752937" y="3522522"/>
              <a:ext cx="103484" cy="116935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2520"/>
            </a:p>
          </p:txBody>
        </p:sp>
        <p:sp>
          <p:nvSpPr>
            <p:cNvPr id="1735" name="ZoneTexte 1734"/>
            <p:cNvSpPr txBox="1"/>
            <p:nvPr/>
          </p:nvSpPr>
          <p:spPr>
            <a:xfrm>
              <a:off x="1785751" y="3570334"/>
              <a:ext cx="474698" cy="2399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1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Reims</a:t>
              </a:r>
            </a:p>
          </p:txBody>
        </p:sp>
      </p:grpSp>
      <p:grpSp>
        <p:nvGrpSpPr>
          <p:cNvPr id="1490" name="Groupe 1489"/>
          <p:cNvGrpSpPr>
            <a:grpSpLocks noChangeAspect="1"/>
          </p:cNvGrpSpPr>
          <p:nvPr/>
        </p:nvGrpSpPr>
        <p:grpSpPr>
          <a:xfrm>
            <a:off x="15985086" y="11752386"/>
            <a:ext cx="1457425" cy="544052"/>
            <a:chOff x="1503522" y="3522524"/>
            <a:chExt cx="837894" cy="353434"/>
          </a:xfrm>
        </p:grpSpPr>
        <p:sp>
          <p:nvSpPr>
            <p:cNvPr id="1732" name="Ellipse 1731"/>
            <p:cNvSpPr>
              <a:spLocks/>
            </p:cNvSpPr>
            <p:nvPr/>
          </p:nvSpPr>
          <p:spPr>
            <a:xfrm>
              <a:off x="1752937" y="3522524"/>
              <a:ext cx="103484" cy="116934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2520"/>
            </a:p>
          </p:txBody>
        </p:sp>
        <p:sp>
          <p:nvSpPr>
            <p:cNvPr id="1733" name="ZoneTexte 1732"/>
            <p:cNvSpPr txBox="1"/>
            <p:nvPr/>
          </p:nvSpPr>
          <p:spPr>
            <a:xfrm>
              <a:off x="1503522" y="3636028"/>
              <a:ext cx="837894" cy="2399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1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Metz/Nancy</a:t>
              </a:r>
            </a:p>
          </p:txBody>
        </p:sp>
      </p:grpSp>
      <p:grpSp>
        <p:nvGrpSpPr>
          <p:cNvPr id="1491" name="Groupe 1490"/>
          <p:cNvGrpSpPr>
            <a:grpSpLocks noChangeAspect="1"/>
          </p:cNvGrpSpPr>
          <p:nvPr/>
        </p:nvGrpSpPr>
        <p:grpSpPr>
          <a:xfrm>
            <a:off x="11391644" y="12728069"/>
            <a:ext cx="922427" cy="506727"/>
            <a:chOff x="1429152" y="3348607"/>
            <a:chExt cx="530316" cy="269731"/>
          </a:xfrm>
        </p:grpSpPr>
        <p:sp>
          <p:nvSpPr>
            <p:cNvPr id="1730" name="Ellipse 1729"/>
            <p:cNvSpPr>
              <a:spLocks/>
            </p:cNvSpPr>
            <p:nvPr/>
          </p:nvSpPr>
          <p:spPr>
            <a:xfrm>
              <a:off x="1752937" y="3522524"/>
              <a:ext cx="103484" cy="95814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2520"/>
            </a:p>
          </p:txBody>
        </p:sp>
        <p:sp>
          <p:nvSpPr>
            <p:cNvPr id="1731" name="ZoneTexte 1730"/>
            <p:cNvSpPr txBox="1"/>
            <p:nvPr/>
          </p:nvSpPr>
          <p:spPr>
            <a:xfrm>
              <a:off x="1429152" y="3348607"/>
              <a:ext cx="530316" cy="19659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1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Angers</a:t>
              </a:r>
            </a:p>
          </p:txBody>
        </p:sp>
      </p:grpSp>
      <p:grpSp>
        <p:nvGrpSpPr>
          <p:cNvPr id="1492" name="Groupe 1491"/>
          <p:cNvGrpSpPr>
            <a:grpSpLocks noChangeAspect="1"/>
          </p:cNvGrpSpPr>
          <p:nvPr/>
        </p:nvGrpSpPr>
        <p:grpSpPr>
          <a:xfrm>
            <a:off x="12232013" y="11162127"/>
            <a:ext cx="1339475" cy="393928"/>
            <a:chOff x="1752938" y="3522524"/>
            <a:chExt cx="757381" cy="74988"/>
          </a:xfrm>
        </p:grpSpPr>
        <p:sp>
          <p:nvSpPr>
            <p:cNvPr id="1728" name="Ellipse 1727"/>
            <p:cNvSpPr>
              <a:spLocks/>
            </p:cNvSpPr>
            <p:nvPr/>
          </p:nvSpPr>
          <p:spPr>
            <a:xfrm>
              <a:off x="1752938" y="3522524"/>
              <a:ext cx="101778" cy="34265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2520"/>
            </a:p>
          </p:txBody>
        </p:sp>
        <p:sp>
          <p:nvSpPr>
            <p:cNvPr id="1729" name="ZoneTexte 1728"/>
            <p:cNvSpPr txBox="1"/>
            <p:nvPr/>
          </p:nvSpPr>
          <p:spPr>
            <a:xfrm>
              <a:off x="1818404" y="3527206"/>
              <a:ext cx="691915" cy="7030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1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Le Havre</a:t>
              </a:r>
            </a:p>
          </p:txBody>
        </p:sp>
      </p:grpSp>
      <p:grpSp>
        <p:nvGrpSpPr>
          <p:cNvPr id="1493" name="Groupe 1492"/>
          <p:cNvGrpSpPr>
            <a:grpSpLocks noChangeAspect="1"/>
          </p:cNvGrpSpPr>
          <p:nvPr/>
        </p:nvGrpSpPr>
        <p:grpSpPr>
          <a:xfrm>
            <a:off x="13771594" y="10613385"/>
            <a:ext cx="1609217" cy="769227"/>
            <a:chOff x="1635399" y="3139741"/>
            <a:chExt cx="893768" cy="499716"/>
          </a:xfrm>
        </p:grpSpPr>
        <p:sp>
          <p:nvSpPr>
            <p:cNvPr id="1726" name="Ellipse 1725"/>
            <p:cNvSpPr>
              <a:spLocks/>
            </p:cNvSpPr>
            <p:nvPr/>
          </p:nvSpPr>
          <p:spPr>
            <a:xfrm>
              <a:off x="1752937" y="3522523"/>
              <a:ext cx="99973" cy="116934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2520"/>
            </a:p>
          </p:txBody>
        </p:sp>
        <p:sp>
          <p:nvSpPr>
            <p:cNvPr id="1727" name="ZoneTexte 1726"/>
            <p:cNvSpPr txBox="1"/>
            <p:nvPr/>
          </p:nvSpPr>
          <p:spPr>
            <a:xfrm>
              <a:off x="1635399" y="3139741"/>
              <a:ext cx="893768" cy="41987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1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Verneuil </a:t>
              </a:r>
            </a:p>
            <a:p>
              <a:r>
                <a:rPr lang="fr-FR" sz="1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en </a:t>
              </a:r>
              <a:r>
                <a:rPr lang="fr-FR" sz="18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Halatte</a:t>
              </a:r>
              <a:endParaRPr lang="fr-FR" sz="18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1494" name="Groupe 1493"/>
          <p:cNvGrpSpPr>
            <a:grpSpLocks noChangeAspect="1"/>
          </p:cNvGrpSpPr>
          <p:nvPr/>
        </p:nvGrpSpPr>
        <p:grpSpPr>
          <a:xfrm>
            <a:off x="13853174" y="11591243"/>
            <a:ext cx="1178117" cy="370874"/>
            <a:chOff x="1752938" y="3522523"/>
            <a:chExt cx="677315" cy="248680"/>
          </a:xfrm>
        </p:grpSpPr>
        <p:sp>
          <p:nvSpPr>
            <p:cNvPr id="1724" name="Ellipse 1723"/>
            <p:cNvSpPr>
              <a:spLocks/>
            </p:cNvSpPr>
            <p:nvPr/>
          </p:nvSpPr>
          <p:spPr>
            <a:xfrm>
              <a:off x="1752938" y="3522523"/>
              <a:ext cx="103484" cy="120694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2520"/>
            </a:p>
          </p:txBody>
        </p:sp>
        <p:sp>
          <p:nvSpPr>
            <p:cNvPr id="1725" name="ZoneTexte 1724"/>
            <p:cNvSpPr txBox="1"/>
            <p:nvPr/>
          </p:nvSpPr>
          <p:spPr>
            <a:xfrm>
              <a:off x="1864185" y="3523557"/>
              <a:ext cx="566068" cy="24764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1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Paris</a:t>
              </a:r>
            </a:p>
          </p:txBody>
        </p:sp>
      </p:grpSp>
      <p:grpSp>
        <p:nvGrpSpPr>
          <p:cNvPr id="1495" name="Groupe 1494"/>
          <p:cNvGrpSpPr>
            <a:grpSpLocks noChangeAspect="1"/>
          </p:cNvGrpSpPr>
          <p:nvPr/>
        </p:nvGrpSpPr>
        <p:grpSpPr>
          <a:xfrm>
            <a:off x="11036672" y="12216787"/>
            <a:ext cx="1926501" cy="395602"/>
            <a:chOff x="1752937" y="3407759"/>
            <a:chExt cx="1107572" cy="210579"/>
          </a:xfrm>
        </p:grpSpPr>
        <p:sp>
          <p:nvSpPr>
            <p:cNvPr id="1722" name="Ellipse 1721"/>
            <p:cNvSpPr>
              <a:spLocks/>
            </p:cNvSpPr>
            <p:nvPr/>
          </p:nvSpPr>
          <p:spPr>
            <a:xfrm>
              <a:off x="1752937" y="3522524"/>
              <a:ext cx="103484" cy="95814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2520"/>
            </a:p>
          </p:txBody>
        </p:sp>
        <p:sp>
          <p:nvSpPr>
            <p:cNvPr id="1723" name="ZoneTexte 1722"/>
            <p:cNvSpPr txBox="1"/>
            <p:nvPr/>
          </p:nvSpPr>
          <p:spPr>
            <a:xfrm>
              <a:off x="1815312" y="3407759"/>
              <a:ext cx="1045197" cy="19659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1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Rennes</a:t>
              </a:r>
            </a:p>
          </p:txBody>
        </p:sp>
      </p:grpSp>
      <p:grpSp>
        <p:nvGrpSpPr>
          <p:cNvPr id="1496" name="Groupe 1495"/>
          <p:cNvGrpSpPr>
            <a:grpSpLocks noChangeAspect="1"/>
          </p:cNvGrpSpPr>
          <p:nvPr/>
        </p:nvGrpSpPr>
        <p:grpSpPr>
          <a:xfrm>
            <a:off x="11384216" y="11364656"/>
            <a:ext cx="745306" cy="447878"/>
            <a:chOff x="1467161" y="3522524"/>
            <a:chExt cx="428487" cy="85525"/>
          </a:xfrm>
        </p:grpSpPr>
        <p:sp>
          <p:nvSpPr>
            <p:cNvPr id="1720" name="Ellipse 1719"/>
            <p:cNvSpPr>
              <a:spLocks/>
            </p:cNvSpPr>
            <p:nvPr/>
          </p:nvSpPr>
          <p:spPr>
            <a:xfrm>
              <a:off x="1752937" y="3522524"/>
              <a:ext cx="103485" cy="34372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2520"/>
            </a:p>
          </p:txBody>
        </p:sp>
        <p:sp>
          <p:nvSpPr>
            <p:cNvPr id="1721" name="ZoneTexte 1720"/>
            <p:cNvSpPr txBox="1"/>
            <p:nvPr/>
          </p:nvSpPr>
          <p:spPr>
            <a:xfrm>
              <a:off x="1467161" y="3537523"/>
              <a:ext cx="428487" cy="7052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1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Caen</a:t>
              </a:r>
            </a:p>
          </p:txBody>
        </p:sp>
      </p:grpSp>
      <p:grpSp>
        <p:nvGrpSpPr>
          <p:cNvPr id="1497" name="Groupe 1496"/>
          <p:cNvGrpSpPr>
            <a:grpSpLocks noChangeAspect="1"/>
          </p:cNvGrpSpPr>
          <p:nvPr/>
        </p:nvGrpSpPr>
        <p:grpSpPr>
          <a:xfrm>
            <a:off x="11612440" y="16462438"/>
            <a:ext cx="1354221" cy="369332"/>
            <a:chOff x="1077862" y="3457279"/>
            <a:chExt cx="778560" cy="239931"/>
          </a:xfrm>
        </p:grpSpPr>
        <p:sp>
          <p:nvSpPr>
            <p:cNvPr id="1718" name="Ellipse 1717"/>
            <p:cNvSpPr>
              <a:spLocks/>
            </p:cNvSpPr>
            <p:nvPr/>
          </p:nvSpPr>
          <p:spPr>
            <a:xfrm>
              <a:off x="1752938" y="3522522"/>
              <a:ext cx="103484" cy="116934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2520"/>
            </a:p>
          </p:txBody>
        </p:sp>
        <p:sp>
          <p:nvSpPr>
            <p:cNvPr id="1719" name="ZoneTexte 1718"/>
            <p:cNvSpPr txBox="1"/>
            <p:nvPr/>
          </p:nvSpPr>
          <p:spPr>
            <a:xfrm>
              <a:off x="1077862" y="3457279"/>
              <a:ext cx="661092" cy="2399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1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Toulouse</a:t>
              </a:r>
            </a:p>
          </p:txBody>
        </p:sp>
      </p:grpSp>
      <p:grpSp>
        <p:nvGrpSpPr>
          <p:cNvPr id="1498" name="Groupe 1497"/>
          <p:cNvGrpSpPr>
            <a:grpSpLocks noChangeAspect="1"/>
          </p:cNvGrpSpPr>
          <p:nvPr/>
        </p:nvGrpSpPr>
        <p:grpSpPr>
          <a:xfrm>
            <a:off x="15904016" y="16247536"/>
            <a:ext cx="2554330" cy="509556"/>
            <a:chOff x="1456915" y="3308433"/>
            <a:chExt cx="1468519" cy="331025"/>
          </a:xfrm>
        </p:grpSpPr>
        <p:sp>
          <p:nvSpPr>
            <p:cNvPr id="1716" name="Ellipse 1715"/>
            <p:cNvSpPr>
              <a:spLocks/>
            </p:cNvSpPr>
            <p:nvPr/>
          </p:nvSpPr>
          <p:spPr>
            <a:xfrm>
              <a:off x="1752937" y="3522524"/>
              <a:ext cx="103484" cy="116934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2520"/>
            </a:p>
          </p:txBody>
        </p:sp>
        <p:sp>
          <p:nvSpPr>
            <p:cNvPr id="1717" name="ZoneTexte 1716"/>
            <p:cNvSpPr txBox="1"/>
            <p:nvPr/>
          </p:nvSpPr>
          <p:spPr>
            <a:xfrm>
              <a:off x="1456915" y="3308433"/>
              <a:ext cx="1468519" cy="2399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1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Cadarache</a:t>
              </a:r>
            </a:p>
          </p:txBody>
        </p:sp>
      </p:grpSp>
      <p:grpSp>
        <p:nvGrpSpPr>
          <p:cNvPr id="1499" name="Groupe 1498"/>
          <p:cNvGrpSpPr>
            <a:grpSpLocks noChangeAspect="1"/>
          </p:cNvGrpSpPr>
          <p:nvPr/>
        </p:nvGrpSpPr>
        <p:grpSpPr>
          <a:xfrm>
            <a:off x="15519305" y="16702119"/>
            <a:ext cx="1120789" cy="516211"/>
            <a:chOff x="1423906" y="3304110"/>
            <a:chExt cx="644357" cy="335348"/>
          </a:xfrm>
        </p:grpSpPr>
        <p:sp>
          <p:nvSpPr>
            <p:cNvPr id="1714" name="Ellipse 1713"/>
            <p:cNvSpPr>
              <a:spLocks/>
            </p:cNvSpPr>
            <p:nvPr/>
          </p:nvSpPr>
          <p:spPr>
            <a:xfrm>
              <a:off x="1752937" y="3522524"/>
              <a:ext cx="103484" cy="116934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2520"/>
            </a:p>
          </p:txBody>
        </p:sp>
        <p:sp>
          <p:nvSpPr>
            <p:cNvPr id="1715" name="ZoneTexte 1714"/>
            <p:cNvSpPr txBox="1"/>
            <p:nvPr/>
          </p:nvSpPr>
          <p:spPr>
            <a:xfrm>
              <a:off x="1423906" y="3304110"/>
              <a:ext cx="644357" cy="2399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1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Marseille</a:t>
              </a:r>
            </a:p>
          </p:txBody>
        </p:sp>
      </p:grpSp>
      <p:grpSp>
        <p:nvGrpSpPr>
          <p:cNvPr id="1500" name="Groupe 1499"/>
          <p:cNvGrpSpPr>
            <a:grpSpLocks noChangeAspect="1"/>
          </p:cNvGrpSpPr>
          <p:nvPr/>
        </p:nvGrpSpPr>
        <p:grpSpPr>
          <a:xfrm>
            <a:off x="13155742" y="15801700"/>
            <a:ext cx="670499" cy="480816"/>
            <a:chOff x="1413422" y="3327103"/>
            <a:chExt cx="509355" cy="312355"/>
          </a:xfrm>
        </p:grpSpPr>
        <p:sp>
          <p:nvSpPr>
            <p:cNvPr id="1712" name="Ellipse 1711"/>
            <p:cNvSpPr>
              <a:spLocks/>
            </p:cNvSpPr>
            <p:nvPr/>
          </p:nvSpPr>
          <p:spPr>
            <a:xfrm>
              <a:off x="1752938" y="3522524"/>
              <a:ext cx="136740" cy="116934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2520"/>
            </a:p>
          </p:txBody>
        </p:sp>
        <p:sp>
          <p:nvSpPr>
            <p:cNvPr id="1713" name="ZoneTexte 1712"/>
            <p:cNvSpPr txBox="1"/>
            <p:nvPr/>
          </p:nvSpPr>
          <p:spPr>
            <a:xfrm>
              <a:off x="1413422" y="3327103"/>
              <a:ext cx="509355" cy="2399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1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Albi</a:t>
              </a:r>
            </a:p>
          </p:txBody>
        </p:sp>
      </p:grpSp>
      <p:grpSp>
        <p:nvGrpSpPr>
          <p:cNvPr id="1501" name="Groupe 1500"/>
          <p:cNvGrpSpPr>
            <a:grpSpLocks noChangeAspect="1"/>
          </p:cNvGrpSpPr>
          <p:nvPr/>
        </p:nvGrpSpPr>
        <p:grpSpPr>
          <a:xfrm>
            <a:off x="14255585" y="10000963"/>
            <a:ext cx="810882" cy="279548"/>
            <a:chOff x="1796116" y="3457854"/>
            <a:chExt cx="466187" cy="181604"/>
          </a:xfrm>
        </p:grpSpPr>
        <p:sp>
          <p:nvSpPr>
            <p:cNvPr id="1710" name="Ellipse 1709"/>
            <p:cNvSpPr>
              <a:spLocks/>
            </p:cNvSpPr>
            <p:nvPr/>
          </p:nvSpPr>
          <p:spPr>
            <a:xfrm>
              <a:off x="1796116" y="3522524"/>
              <a:ext cx="103484" cy="116934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2520"/>
            </a:p>
          </p:txBody>
        </p:sp>
        <p:sp>
          <p:nvSpPr>
            <p:cNvPr id="1711" name="ZoneTexte 1710"/>
            <p:cNvSpPr txBox="1"/>
            <p:nvPr/>
          </p:nvSpPr>
          <p:spPr>
            <a:xfrm>
              <a:off x="1839664" y="3457854"/>
              <a:ext cx="422639" cy="1799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12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Lille</a:t>
              </a:r>
            </a:p>
          </p:txBody>
        </p:sp>
      </p:grpSp>
      <p:grpSp>
        <p:nvGrpSpPr>
          <p:cNvPr id="1502" name="Groupe 1501"/>
          <p:cNvGrpSpPr/>
          <p:nvPr/>
        </p:nvGrpSpPr>
        <p:grpSpPr>
          <a:xfrm>
            <a:off x="4217792" y="1288124"/>
            <a:ext cx="2370640" cy="1892052"/>
            <a:chOff x="-4632013" y="116632"/>
            <a:chExt cx="2370640" cy="1892052"/>
          </a:xfrm>
        </p:grpSpPr>
        <p:sp>
          <p:nvSpPr>
            <p:cNvPr id="1705" name="Rectangle 1704"/>
            <p:cNvSpPr/>
            <p:nvPr/>
          </p:nvSpPr>
          <p:spPr>
            <a:xfrm>
              <a:off x="-4529223" y="116632"/>
              <a:ext cx="2188455" cy="1892052"/>
            </a:xfrm>
            <a:prstGeom prst="rect">
              <a:avLst/>
            </a:pr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fr-FR" sz="2520"/>
            </a:p>
          </p:txBody>
        </p:sp>
        <p:grpSp>
          <p:nvGrpSpPr>
            <p:cNvPr id="1706" name="Groupe 1705"/>
            <p:cNvGrpSpPr/>
            <p:nvPr/>
          </p:nvGrpSpPr>
          <p:grpSpPr>
            <a:xfrm>
              <a:off x="-4632013" y="215336"/>
              <a:ext cx="2370640" cy="1773504"/>
              <a:chOff x="-5526927" y="-1296832"/>
              <a:chExt cx="2370640" cy="1773504"/>
            </a:xfrm>
          </p:grpSpPr>
          <p:pic>
            <p:nvPicPr>
              <p:cNvPr id="1707" name="Picture 6" descr="Résultat de recherche d'images pour &quot;guadeloupe martinique&quot;"/>
              <p:cNvPicPr>
                <a:picLocks noChangeAspect="1" noChangeArrowheads="1"/>
              </p:cNvPicPr>
              <p:nvPr/>
            </p:nvPicPr>
            <p:blipFill rotWithShape="1">
              <a:blip r:embed="rId4">
                <a:clrChange>
                  <a:clrFrom>
                    <a:srgbClr val="49608A"/>
                  </a:clrFrom>
                  <a:clrTo>
                    <a:srgbClr val="49608A">
                      <a:alpha val="0"/>
                    </a:srgbClr>
                  </a:clrTo>
                </a:clrChang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42159" t="1650" r="39901" b="74903"/>
              <a:stretch/>
            </p:blipFill>
            <p:spPr bwMode="auto">
              <a:xfrm>
                <a:off x="-4068960" y="-631766"/>
                <a:ext cx="911509" cy="877170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1708" name="Picture 6" descr="Résultat de recherche d'images pour &quot;guadeloupe martinique&quot;"/>
              <p:cNvPicPr>
                <a:picLocks noChangeAspect="1" noChangeArrowheads="1"/>
              </p:cNvPicPr>
              <p:nvPr/>
            </p:nvPicPr>
            <p:blipFill rotWithShape="1">
              <a:blip r:embed="rId4">
                <a:clrChange>
                  <a:clrFrom>
                    <a:srgbClr val="49608A"/>
                  </a:clrFrom>
                  <a:clrTo>
                    <a:srgbClr val="49608A">
                      <a:alpha val="0"/>
                    </a:srgbClr>
                  </a:clrTo>
                </a:clrChang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5196" t="1650" r="68704" b="74903"/>
              <a:stretch/>
            </p:blipFill>
            <p:spPr bwMode="auto">
              <a:xfrm>
                <a:off x="-5526927" y="-725791"/>
                <a:ext cx="1818007" cy="1202463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1709" name="ZoneTexte 1708"/>
              <p:cNvSpPr txBox="1"/>
              <p:nvPr/>
            </p:nvSpPr>
            <p:spPr>
              <a:xfrm>
                <a:off x="-5365104" y="-1296832"/>
                <a:ext cx="2208817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r-FR" sz="12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Antilles françaises </a:t>
                </a:r>
              </a:p>
              <a:p>
                <a:r>
                  <a:rPr lang="fr-FR" sz="12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(Pôle Guadeloupe Martinique)</a:t>
                </a:r>
              </a:p>
            </p:txBody>
          </p:sp>
        </p:grpSp>
      </p:grpSp>
      <p:grpSp>
        <p:nvGrpSpPr>
          <p:cNvPr id="1503" name="Groupe 1502"/>
          <p:cNvGrpSpPr/>
          <p:nvPr/>
        </p:nvGrpSpPr>
        <p:grpSpPr>
          <a:xfrm>
            <a:off x="16000682" y="15071431"/>
            <a:ext cx="1441832" cy="534181"/>
            <a:chOff x="1118036" y="3522524"/>
            <a:chExt cx="1441832" cy="534181"/>
          </a:xfrm>
        </p:grpSpPr>
        <p:sp>
          <p:nvSpPr>
            <p:cNvPr id="1703" name="Ellipse 1702"/>
            <p:cNvSpPr>
              <a:spLocks/>
            </p:cNvSpPr>
            <p:nvPr/>
          </p:nvSpPr>
          <p:spPr>
            <a:xfrm>
              <a:off x="1752938" y="3522524"/>
              <a:ext cx="180000" cy="180000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2520"/>
            </a:p>
          </p:txBody>
        </p:sp>
        <p:sp>
          <p:nvSpPr>
            <p:cNvPr id="1704" name="ZoneTexte 1703"/>
            <p:cNvSpPr txBox="1"/>
            <p:nvPr/>
          </p:nvSpPr>
          <p:spPr>
            <a:xfrm>
              <a:off x="1118036" y="3687373"/>
              <a:ext cx="144183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1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Grenoble</a:t>
              </a:r>
            </a:p>
          </p:txBody>
        </p:sp>
      </p:grpSp>
      <p:cxnSp>
        <p:nvCxnSpPr>
          <p:cNvPr id="1505" name="Connecteur droit 1504"/>
          <p:cNvCxnSpPr>
            <a:stCxn id="1701" idx="3"/>
            <a:endCxn id="1742" idx="1"/>
          </p:cNvCxnSpPr>
          <p:nvPr/>
        </p:nvCxnSpPr>
        <p:spPr>
          <a:xfrm>
            <a:off x="4645616" y="9438477"/>
            <a:ext cx="4204323" cy="2696298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07" name="Connecteur droit 1506"/>
          <p:cNvCxnSpPr>
            <a:stCxn id="1693" idx="2"/>
            <a:endCxn id="1720" idx="0"/>
          </p:cNvCxnSpPr>
          <p:nvPr/>
        </p:nvCxnSpPr>
        <p:spPr>
          <a:xfrm>
            <a:off x="10241276" y="6974465"/>
            <a:ext cx="1730017" cy="4390191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09" name="Connecteur droit 1508"/>
          <p:cNvCxnSpPr>
            <a:stCxn id="1681" idx="0"/>
            <a:endCxn id="1740" idx="7"/>
          </p:cNvCxnSpPr>
          <p:nvPr/>
        </p:nvCxnSpPr>
        <p:spPr>
          <a:xfrm flipV="1">
            <a:off x="6329416" y="15585149"/>
            <a:ext cx="5374447" cy="4518272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1475" name="Groupe 1474"/>
          <p:cNvGrpSpPr/>
          <p:nvPr/>
        </p:nvGrpSpPr>
        <p:grpSpPr>
          <a:xfrm>
            <a:off x="1111277" y="17604704"/>
            <a:ext cx="3600000" cy="5220863"/>
            <a:chOff x="1111277" y="17604704"/>
            <a:chExt cx="3600000" cy="5220863"/>
          </a:xfrm>
        </p:grpSpPr>
        <p:pic>
          <p:nvPicPr>
            <p:cNvPr id="1658" name="Picture 6" descr="Résultat de recherche d'images pour &quot;LIENSs&quot;"/>
            <p:cNvPicPr>
              <a:picLocks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756365" y="17664531"/>
              <a:ext cx="1525460" cy="60160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656" name="Rectangle à coins arrondis 1655"/>
            <p:cNvSpPr/>
            <p:nvPr/>
          </p:nvSpPr>
          <p:spPr>
            <a:xfrm>
              <a:off x="1111277" y="17604704"/>
              <a:ext cx="3534338" cy="5220863"/>
            </a:xfrm>
            <a:prstGeom prst="round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2520"/>
            </a:p>
          </p:txBody>
        </p:sp>
        <p:sp>
          <p:nvSpPr>
            <p:cNvPr id="1657" name="Rectangle 1656"/>
            <p:cNvSpPr/>
            <p:nvPr/>
          </p:nvSpPr>
          <p:spPr>
            <a:xfrm>
              <a:off x="1134445" y="18006308"/>
              <a:ext cx="3576832" cy="1015663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just"/>
              <a:r>
                <a:rPr lang="fr-FR" sz="1200" b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LIENSs</a:t>
              </a:r>
              <a:r>
                <a:rPr lang="fr-FR" sz="1200" b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(</a:t>
              </a:r>
              <a:r>
                <a:rPr lang="fr-FR" sz="12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UMR7266)</a:t>
              </a:r>
            </a:p>
            <a:p>
              <a:pPr algn="just"/>
              <a:r>
                <a:rPr lang="fr-FR" sz="12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AMARE</a:t>
              </a:r>
            </a:p>
            <a:p>
              <a:pPr algn="just"/>
              <a:r>
                <a:rPr lang="fr-FR" sz="12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Contact</a:t>
              </a:r>
              <a:r>
                <a:rPr lang="fr-FR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: </a:t>
              </a:r>
              <a:r>
                <a:rPr lang="fr-FR" sz="1200" dirty="0">
                  <a:latin typeface="Times New Roman" panose="02020603050405020304" pitchFamily="18" charset="0"/>
                  <a:cs typeface="Times New Roman" panose="02020603050405020304" pitchFamily="18" charset="0"/>
                  <a:hlinkClick r:id="rId6"/>
                </a:rPr>
                <a:t>paco.bustamante@univ-lr.fr</a:t>
              </a:r>
              <a:endParaRPr lang="fr-FR" sz="12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just"/>
              <a:endParaRPr lang="fr-FR" sz="1200" dirty="0" smtClean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just"/>
              <a:r>
                <a:rPr lang="fr-FR" sz="12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Outils</a:t>
              </a:r>
              <a:r>
                <a:rPr lang="fr-FR" sz="12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:</a:t>
              </a:r>
            </a:p>
          </p:txBody>
        </p:sp>
      </p:grpSp>
      <p:cxnSp>
        <p:nvCxnSpPr>
          <p:cNvPr id="1514" name="Connecteur droit 1513"/>
          <p:cNvCxnSpPr>
            <a:stCxn id="1656" idx="3"/>
            <a:endCxn id="1746" idx="7"/>
          </p:cNvCxnSpPr>
          <p:nvPr/>
        </p:nvCxnSpPr>
        <p:spPr>
          <a:xfrm flipV="1">
            <a:off x="4645615" y="14361603"/>
            <a:ext cx="6712241" cy="5853533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16" name="Connecteur droit 1515"/>
          <p:cNvCxnSpPr>
            <a:stCxn id="383" idx="2"/>
            <a:endCxn id="1728" idx="0"/>
          </p:cNvCxnSpPr>
          <p:nvPr/>
        </p:nvCxnSpPr>
        <p:spPr>
          <a:xfrm flipH="1">
            <a:off x="12322014" y="10013603"/>
            <a:ext cx="3343972" cy="1148524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17" name="Connecteur droit 1516"/>
          <p:cNvCxnSpPr>
            <a:stCxn id="383" idx="2"/>
            <a:endCxn id="1726" idx="4"/>
          </p:cNvCxnSpPr>
          <p:nvPr/>
        </p:nvCxnSpPr>
        <p:spPr>
          <a:xfrm flipH="1">
            <a:off x="14073220" y="10013603"/>
            <a:ext cx="1592766" cy="1369006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18" name="Connecteur droit 1517"/>
          <p:cNvCxnSpPr>
            <a:stCxn id="383" idx="2"/>
            <a:endCxn id="1734" idx="0"/>
          </p:cNvCxnSpPr>
          <p:nvPr/>
        </p:nvCxnSpPr>
        <p:spPr>
          <a:xfrm flipH="1">
            <a:off x="15131162" y="10013603"/>
            <a:ext cx="534824" cy="1243509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1521" name="Groupe 1520"/>
          <p:cNvGrpSpPr/>
          <p:nvPr/>
        </p:nvGrpSpPr>
        <p:grpSpPr>
          <a:xfrm>
            <a:off x="1111278" y="10835953"/>
            <a:ext cx="3600000" cy="4339650"/>
            <a:chOff x="6036531" y="-62315"/>
            <a:chExt cx="3188688" cy="3957613"/>
          </a:xfrm>
        </p:grpSpPr>
        <p:pic>
          <p:nvPicPr>
            <p:cNvPr id="1637" name="Picture 12" descr="logo-Retour à la page d'accueil"/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324864" y="218495"/>
              <a:ext cx="1008000" cy="37938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grpSp>
          <p:nvGrpSpPr>
            <p:cNvPr id="1632" name="Groupe 1631"/>
            <p:cNvGrpSpPr/>
            <p:nvPr/>
          </p:nvGrpSpPr>
          <p:grpSpPr>
            <a:xfrm>
              <a:off x="6036531" y="-62315"/>
              <a:ext cx="3188688" cy="3957613"/>
              <a:chOff x="5872917" y="-135627"/>
              <a:chExt cx="3188688" cy="3957613"/>
            </a:xfrm>
          </p:grpSpPr>
          <p:sp>
            <p:nvSpPr>
              <p:cNvPr id="1639" name="Rectangle 1638"/>
              <p:cNvSpPr/>
              <p:nvPr/>
            </p:nvSpPr>
            <p:spPr>
              <a:xfrm>
                <a:off x="5979442" y="-135627"/>
                <a:ext cx="3082163" cy="395761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just"/>
                <a:endParaRPr lang="fr-FR" sz="1200" b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just"/>
                <a:endParaRPr lang="fr-FR" sz="1200" b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just"/>
                <a:endParaRPr lang="fr-FR" sz="1200" b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just"/>
                <a:endParaRPr lang="fr-FR" sz="12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just"/>
                <a:r>
                  <a:rPr lang="fr-FR" sz="12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MMS </a:t>
                </a:r>
                <a:r>
                  <a:rPr lang="fr-FR" sz="12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EA 2160</a:t>
                </a:r>
              </a:p>
              <a:p>
                <a:pPr algn="just"/>
                <a:r>
                  <a:rPr lang="fr-FR" sz="12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Equipe </a:t>
                </a:r>
                <a:r>
                  <a:rPr lang="fr-FR" sz="1200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ECEm</a:t>
                </a:r>
                <a:endParaRPr lang="fr-FR" sz="1200" b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r>
                  <a:rPr lang="fr-FR" sz="12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Contact</a:t>
                </a:r>
                <a:r>
                  <a:rPr lang="fr-FR" sz="1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: </a:t>
                </a:r>
                <a:r>
                  <a:rPr lang="fr-FR" sz="1200" dirty="0" smtClean="0">
                    <a:latin typeface="Times New Roman" panose="02020603050405020304" pitchFamily="18" charset="0"/>
                    <a:cs typeface="Times New Roman" panose="02020603050405020304" pitchFamily="18" charset="0"/>
                    <a:hlinkClick r:id="rId8"/>
                  </a:rPr>
                  <a:t>Catherine.Mouneyrac@univ-nantes.fr</a:t>
                </a:r>
                <a:endParaRPr lang="fr-FR" sz="1200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just"/>
                <a:endParaRPr lang="fr-FR" sz="12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just"/>
                <a:r>
                  <a:rPr lang="fr-FR" sz="12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Outils</a:t>
                </a:r>
                <a:r>
                  <a:rPr lang="fr-FR" sz="12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: </a:t>
                </a:r>
                <a:endParaRPr lang="fr-FR" sz="12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just"/>
                <a:r>
                  <a:rPr lang="fr-FR" sz="1200" i="1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Hediste</a:t>
                </a:r>
                <a:r>
                  <a:rPr lang="fr-FR" sz="1200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fr-FR" sz="1200" i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diversicolor</a:t>
                </a:r>
                <a:r>
                  <a:rPr lang="fr-FR" sz="1200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fr-FR" sz="1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/ CAT</a:t>
                </a:r>
              </a:p>
              <a:p>
                <a:pPr algn="just"/>
                <a:r>
                  <a:rPr lang="fr-FR" sz="1200" i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Hediste</a:t>
                </a:r>
                <a:r>
                  <a:rPr lang="fr-FR" sz="1200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fr-FR" sz="1200" i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diversicolor</a:t>
                </a:r>
                <a:r>
                  <a:rPr lang="fr-FR" sz="1200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fr-FR" sz="1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/ </a:t>
                </a:r>
                <a:r>
                  <a:rPr lang="fr-FR" sz="12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Comet</a:t>
                </a:r>
                <a:r>
                  <a:rPr lang="fr-FR" sz="1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sur </a:t>
                </a:r>
                <a:r>
                  <a:rPr lang="fr-FR" sz="12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hemolymphe</a:t>
                </a:r>
                <a:endParaRPr lang="fr-FR" sz="12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just"/>
                <a:r>
                  <a:rPr lang="fr-FR" sz="1200" i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Hediste</a:t>
                </a:r>
                <a:r>
                  <a:rPr lang="fr-FR" sz="1200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fr-FR" sz="1200" i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diversicolor</a:t>
                </a:r>
                <a:r>
                  <a:rPr lang="fr-FR" sz="1200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fr-FR" sz="1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/ GST</a:t>
                </a:r>
              </a:p>
              <a:p>
                <a:pPr algn="just"/>
                <a:r>
                  <a:rPr lang="fr-FR" sz="1200" i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Hediste</a:t>
                </a:r>
                <a:r>
                  <a:rPr lang="fr-FR" sz="1200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fr-FR" sz="1200" i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diversicolor</a:t>
                </a:r>
                <a:r>
                  <a:rPr lang="fr-FR" sz="1200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fr-FR" sz="1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/ LDH</a:t>
                </a:r>
              </a:p>
              <a:p>
                <a:pPr algn="just"/>
                <a:r>
                  <a:rPr lang="fr-FR" sz="1200" i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Hediste</a:t>
                </a:r>
                <a:r>
                  <a:rPr lang="fr-FR" sz="1200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fr-FR" sz="1200" i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diversicolor</a:t>
                </a:r>
                <a:r>
                  <a:rPr lang="fr-FR" sz="1200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fr-FR" sz="1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/ Réserves énergétiques</a:t>
                </a:r>
              </a:p>
              <a:p>
                <a:pPr algn="just"/>
                <a:r>
                  <a:rPr lang="fr-FR" sz="1200" i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Hediste</a:t>
                </a:r>
                <a:r>
                  <a:rPr lang="fr-FR" sz="1200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fr-FR" sz="1200" i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diversicolor</a:t>
                </a:r>
                <a:r>
                  <a:rPr lang="fr-FR" sz="1200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fr-FR" sz="1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/ SOD</a:t>
                </a:r>
              </a:p>
              <a:p>
                <a:pPr algn="just"/>
                <a:r>
                  <a:rPr lang="fr-FR" sz="1200" i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Hediste</a:t>
                </a:r>
                <a:r>
                  <a:rPr lang="fr-FR" sz="1200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fr-FR" sz="1200" i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diversicolor</a:t>
                </a:r>
                <a:r>
                  <a:rPr lang="fr-FR" sz="1200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fr-FR" sz="1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/ </a:t>
                </a:r>
                <a:r>
                  <a:rPr lang="fr-FR" sz="12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Tbars</a:t>
                </a:r>
                <a:endParaRPr lang="fr-FR" sz="12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just"/>
                <a:r>
                  <a:rPr lang="fr-FR" sz="1200" i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Scrobicularia</a:t>
                </a:r>
                <a:r>
                  <a:rPr lang="fr-FR" sz="1200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plana </a:t>
                </a:r>
                <a:r>
                  <a:rPr lang="fr-FR" sz="1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/ </a:t>
                </a:r>
                <a:r>
                  <a:rPr lang="fr-FR" sz="12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AchE</a:t>
                </a:r>
                <a:endParaRPr lang="fr-FR" sz="12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just"/>
                <a:r>
                  <a:rPr lang="fr-FR" sz="1200" i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Scrobicularia</a:t>
                </a:r>
                <a:r>
                  <a:rPr lang="fr-FR" sz="1200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plana </a:t>
                </a:r>
                <a:r>
                  <a:rPr lang="fr-FR" sz="1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/ CAT</a:t>
                </a:r>
              </a:p>
              <a:p>
                <a:pPr algn="just"/>
                <a:r>
                  <a:rPr lang="fr-FR" sz="1200" i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Scrobicularia</a:t>
                </a:r>
                <a:r>
                  <a:rPr lang="fr-FR" sz="1200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plana </a:t>
                </a:r>
                <a:r>
                  <a:rPr lang="fr-FR" sz="1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/ GST</a:t>
                </a:r>
              </a:p>
              <a:p>
                <a:pPr algn="just"/>
                <a:r>
                  <a:rPr lang="fr-FR" sz="1200" i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Scrobicularia</a:t>
                </a:r>
                <a:r>
                  <a:rPr lang="fr-FR" sz="1200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plana </a:t>
                </a:r>
                <a:r>
                  <a:rPr lang="fr-FR" sz="1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/ LDH</a:t>
                </a:r>
              </a:p>
              <a:p>
                <a:pPr algn="just"/>
                <a:r>
                  <a:rPr lang="fr-FR" sz="1200" i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Scrobicularia</a:t>
                </a:r>
                <a:r>
                  <a:rPr lang="fr-FR" sz="1200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plana </a:t>
                </a:r>
                <a:r>
                  <a:rPr lang="fr-FR" sz="1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/ Réserves énergétiques</a:t>
                </a:r>
              </a:p>
              <a:p>
                <a:pPr algn="just"/>
                <a:r>
                  <a:rPr lang="fr-FR" sz="1200" i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Scrobicularia</a:t>
                </a:r>
                <a:r>
                  <a:rPr lang="fr-FR" sz="1200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plana </a:t>
                </a:r>
                <a:r>
                  <a:rPr lang="fr-FR" sz="1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/ SOD</a:t>
                </a:r>
              </a:p>
            </p:txBody>
          </p:sp>
          <p:sp>
            <p:nvSpPr>
              <p:cNvPr id="1638" name="Rectangle à coins arrondis 1637"/>
              <p:cNvSpPr/>
              <p:nvPr/>
            </p:nvSpPr>
            <p:spPr>
              <a:xfrm>
                <a:off x="5872917" y="34083"/>
                <a:ext cx="3139022" cy="3682846"/>
              </a:xfrm>
              <a:prstGeom prst="roundRect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 sz="2520"/>
              </a:p>
            </p:txBody>
          </p:sp>
        </p:grpSp>
        <p:pic>
          <p:nvPicPr>
            <p:cNvPr id="1633" name="Picture 4" descr="UN"/>
            <p:cNvPicPr>
              <a:picLocks noChangeAspect="1" noChangeArrowheads="1"/>
            </p:cNvPicPr>
            <p:nvPr/>
          </p:nvPicPr>
          <p:blipFill>
            <a:blip r:embed="rId9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303943" y="162647"/>
              <a:ext cx="672753" cy="36605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634" name="Picture 6" descr="UCO"/>
            <p:cNvPicPr>
              <a:picLocks noChangeAspect="1" noChangeArrowheads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531322" y="153617"/>
              <a:ext cx="684000" cy="35352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635" name="Picture 8" descr="Université du Maine"/>
            <p:cNvPicPr>
              <a:picLocks noChangeAspect="1" noChangeArrowheads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832405" y="636509"/>
              <a:ext cx="727667" cy="19698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cxnSp>
        <p:nvCxnSpPr>
          <p:cNvPr id="1522" name="Connecteur droit 1521"/>
          <p:cNvCxnSpPr>
            <a:stCxn id="1638" idx="3"/>
            <a:endCxn id="1730" idx="2"/>
          </p:cNvCxnSpPr>
          <p:nvPr/>
        </p:nvCxnSpPr>
        <p:spPr>
          <a:xfrm>
            <a:off x="4655206" y="13041225"/>
            <a:ext cx="7299627" cy="103571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1523" name="Groupe 1522"/>
          <p:cNvGrpSpPr/>
          <p:nvPr/>
        </p:nvGrpSpPr>
        <p:grpSpPr>
          <a:xfrm>
            <a:off x="1111277" y="15156433"/>
            <a:ext cx="3600000" cy="2541338"/>
            <a:chOff x="6028471" y="107206"/>
            <a:chExt cx="3088417" cy="2379560"/>
          </a:xfrm>
        </p:grpSpPr>
        <p:grpSp>
          <p:nvGrpSpPr>
            <p:cNvPr id="1628" name="Groupe 1627"/>
            <p:cNvGrpSpPr/>
            <p:nvPr/>
          </p:nvGrpSpPr>
          <p:grpSpPr>
            <a:xfrm>
              <a:off x="6028471" y="107206"/>
              <a:ext cx="3088417" cy="2379560"/>
              <a:chOff x="5856929" y="34085"/>
              <a:chExt cx="3088417" cy="2379560"/>
            </a:xfrm>
          </p:grpSpPr>
          <p:sp>
            <p:nvSpPr>
              <p:cNvPr id="1630" name="Rectangle à coins arrondis 1629"/>
              <p:cNvSpPr/>
              <p:nvPr/>
            </p:nvSpPr>
            <p:spPr>
              <a:xfrm>
                <a:off x="5856929" y="34085"/>
                <a:ext cx="2952328" cy="2159518"/>
              </a:xfrm>
              <a:prstGeom prst="round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 sz="2520"/>
              </a:p>
            </p:txBody>
          </p:sp>
          <p:sp>
            <p:nvSpPr>
              <p:cNvPr id="1631" name="Rectangle 1630"/>
              <p:cNvSpPr/>
              <p:nvPr/>
            </p:nvSpPr>
            <p:spPr>
              <a:xfrm>
                <a:off x="5957522" y="252265"/>
                <a:ext cx="2987824" cy="216138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just"/>
                <a:r>
                  <a:rPr lang="fr-FR" sz="1200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Biogéochimie</a:t>
                </a:r>
                <a:r>
                  <a:rPr lang="fr-FR" sz="12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et </a:t>
                </a:r>
                <a:r>
                  <a:rPr lang="fr-FR" sz="1200" b="1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Ecotoxicologie</a:t>
                </a:r>
                <a:endParaRPr lang="fr-FR" sz="1200" b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just"/>
                <a:r>
                  <a:rPr lang="fr-FR" sz="12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Equipe LEX</a:t>
                </a:r>
              </a:p>
              <a:p>
                <a:pPr algn="just"/>
                <a:r>
                  <a:rPr lang="fr-FR" sz="12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Contact</a:t>
                </a:r>
                <a:r>
                  <a:rPr lang="fr-FR" sz="1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: </a:t>
                </a:r>
                <a:r>
                  <a:rPr lang="fr-FR" sz="1200" dirty="0">
                    <a:latin typeface="Times New Roman" panose="02020603050405020304" pitchFamily="18" charset="0"/>
                    <a:cs typeface="Times New Roman" panose="02020603050405020304" pitchFamily="18" charset="0"/>
                    <a:hlinkClick r:id="rId12"/>
                  </a:rPr>
                  <a:t>farida.akcha@ifremer.fr</a:t>
                </a:r>
                <a:endParaRPr lang="fr-FR" sz="12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just"/>
                <a:endParaRPr lang="fr-FR" sz="12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just"/>
                <a:r>
                  <a:rPr lang="fr-FR" sz="12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Outils</a:t>
                </a:r>
                <a:r>
                  <a:rPr lang="fr-FR" sz="12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: </a:t>
                </a:r>
              </a:p>
              <a:p>
                <a:pPr algn="just"/>
                <a:r>
                  <a:rPr lang="fr-FR" sz="12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Bivalve / </a:t>
                </a:r>
                <a:r>
                  <a:rPr lang="fr-FR" sz="12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</a:t>
                </a:r>
                <a:r>
                  <a:rPr lang="fr-FR" sz="12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omet</a:t>
                </a:r>
                <a:endParaRPr lang="fr-FR" sz="1200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just"/>
                <a:r>
                  <a:rPr lang="fr-FR" sz="12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Bivalve / </a:t>
                </a:r>
                <a:r>
                  <a:rPr lang="fr-FR" sz="12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AchE</a:t>
                </a:r>
                <a:endParaRPr lang="fr-FR" sz="12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just"/>
                <a:r>
                  <a:rPr lang="fr-FR" sz="12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Poisson plat / </a:t>
                </a:r>
                <a:r>
                  <a:rPr lang="fr-FR" sz="12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Comet</a:t>
                </a:r>
                <a:endParaRPr lang="fr-FR" sz="12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just"/>
                <a:r>
                  <a:rPr lang="fr-FR" sz="1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Poisson plat </a:t>
                </a:r>
                <a:r>
                  <a:rPr lang="fr-FR" sz="12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/</a:t>
                </a:r>
                <a:r>
                  <a:rPr lang="fr-FR" sz="1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fr-FR" sz="12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AchE</a:t>
                </a:r>
                <a:endParaRPr lang="fr-FR" sz="12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just"/>
                <a:r>
                  <a:rPr lang="fr-FR" sz="12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   </a:t>
                </a:r>
                <a:endParaRPr lang="fr-FR" sz="12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just"/>
                <a:endParaRPr lang="fr-FR" sz="12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just"/>
                <a:r>
                  <a:rPr lang="fr-FR" sz="1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 </a:t>
                </a:r>
              </a:p>
            </p:txBody>
          </p:sp>
        </p:grpSp>
        <p:pic>
          <p:nvPicPr>
            <p:cNvPr id="1629" name="Picture 2" descr="Résultat de recherche d'images pour &quot;ifremer&quot;"/>
            <p:cNvPicPr>
              <a:picLocks noChangeAspect="1" noChangeArrowheads="1"/>
            </p:cNvPicPr>
            <p:nvPr/>
          </p:nvPicPr>
          <p:blipFill>
            <a:blip r:embed="rId1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946017" y="174630"/>
              <a:ext cx="802988" cy="28881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cxnSp>
        <p:nvCxnSpPr>
          <p:cNvPr id="1524" name="Connecteur droit 1523"/>
          <p:cNvCxnSpPr>
            <a:stCxn id="1630" idx="3"/>
            <a:endCxn id="1738" idx="3"/>
          </p:cNvCxnSpPr>
          <p:nvPr/>
        </p:nvCxnSpPr>
        <p:spPr>
          <a:xfrm flipV="1">
            <a:off x="4552645" y="13449023"/>
            <a:ext cx="6438108" cy="2860578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25" name="Connecteur droit 1524"/>
          <p:cNvCxnSpPr>
            <a:stCxn id="1693" idx="0"/>
            <a:endCxn id="1705" idx="2"/>
          </p:cNvCxnSpPr>
          <p:nvPr/>
        </p:nvCxnSpPr>
        <p:spPr>
          <a:xfrm flipH="1" flipV="1">
            <a:off x="5414810" y="3180176"/>
            <a:ext cx="4826466" cy="1240468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27" name="Connecteur droit 1526"/>
          <p:cNvCxnSpPr>
            <a:stCxn id="1626" idx="0"/>
            <a:endCxn id="1718" idx="7"/>
          </p:cNvCxnSpPr>
          <p:nvPr/>
        </p:nvCxnSpPr>
        <p:spPr>
          <a:xfrm flipV="1">
            <a:off x="9722223" y="16589228"/>
            <a:ext cx="3218078" cy="3514194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30" name="Connecteur droit 1529"/>
          <p:cNvCxnSpPr>
            <a:stCxn id="1607" idx="3"/>
            <a:endCxn id="1722" idx="1"/>
          </p:cNvCxnSpPr>
          <p:nvPr/>
        </p:nvCxnSpPr>
        <p:spPr>
          <a:xfrm>
            <a:off x="4630805" y="6703326"/>
            <a:ext cx="6432227" cy="5755423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31" name="Connecteur droit 1530"/>
          <p:cNvCxnSpPr>
            <a:stCxn id="1619" idx="2"/>
            <a:endCxn id="1722" idx="1"/>
          </p:cNvCxnSpPr>
          <p:nvPr/>
        </p:nvCxnSpPr>
        <p:spPr>
          <a:xfrm>
            <a:off x="6529271" y="5795117"/>
            <a:ext cx="4533761" cy="6663632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1534" name="Groupe 1533"/>
          <p:cNvGrpSpPr/>
          <p:nvPr/>
        </p:nvGrpSpPr>
        <p:grpSpPr>
          <a:xfrm>
            <a:off x="21625594" y="17561223"/>
            <a:ext cx="3197474" cy="1555650"/>
            <a:chOff x="6020543" y="114752"/>
            <a:chExt cx="2952328" cy="2093087"/>
          </a:xfrm>
        </p:grpSpPr>
        <p:grpSp>
          <p:nvGrpSpPr>
            <p:cNvPr id="1588" name="Groupe 1587"/>
            <p:cNvGrpSpPr/>
            <p:nvPr/>
          </p:nvGrpSpPr>
          <p:grpSpPr>
            <a:xfrm>
              <a:off x="6020543" y="114752"/>
              <a:ext cx="2952328" cy="2093087"/>
              <a:chOff x="5856929" y="34084"/>
              <a:chExt cx="2952328" cy="2093087"/>
            </a:xfrm>
          </p:grpSpPr>
          <p:sp>
            <p:nvSpPr>
              <p:cNvPr id="1590" name="Rectangle à coins arrondis 1589"/>
              <p:cNvSpPr/>
              <p:nvPr/>
            </p:nvSpPr>
            <p:spPr>
              <a:xfrm>
                <a:off x="5856929" y="34084"/>
                <a:ext cx="2952328" cy="1791592"/>
              </a:xfrm>
              <a:prstGeom prst="round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 sz="2520"/>
              </a:p>
            </p:txBody>
          </p:sp>
          <p:sp>
            <p:nvSpPr>
              <p:cNvPr id="1591" name="Rectangle 1590"/>
              <p:cNvSpPr/>
              <p:nvPr/>
            </p:nvSpPr>
            <p:spPr>
              <a:xfrm>
                <a:off x="5896188" y="760624"/>
                <a:ext cx="2826627" cy="136654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just"/>
                <a:r>
                  <a:rPr lang="fr-FR" sz="12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IRSN </a:t>
                </a:r>
                <a:r>
                  <a:rPr lang="fr-FR" sz="12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Unité environnement</a:t>
                </a:r>
              </a:p>
              <a:p>
                <a:pPr algn="just"/>
                <a:r>
                  <a:rPr lang="fr-FR" sz="12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Equipe </a:t>
                </a:r>
                <a:r>
                  <a:rPr lang="fr-FR" sz="12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LECO</a:t>
                </a:r>
                <a:endParaRPr lang="fr-FR" sz="12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just"/>
                <a:r>
                  <a:rPr lang="fr-FR" sz="12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Contact</a:t>
                </a:r>
                <a:r>
                  <a:rPr lang="fr-FR" sz="12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:</a:t>
                </a:r>
                <a:r>
                  <a:rPr lang="fr-FR" sz="1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fr-FR" sz="1200" dirty="0" smtClean="0">
                    <a:latin typeface="Times New Roman" panose="02020603050405020304" pitchFamily="18" charset="0"/>
                    <a:cs typeface="Times New Roman" panose="02020603050405020304" pitchFamily="18" charset="0"/>
                    <a:hlinkClick r:id="rId14"/>
                  </a:rPr>
                  <a:t>christelle.adam-guillermain@irsn.fr</a:t>
                </a:r>
                <a:endParaRPr lang="fr-FR" sz="12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just"/>
                <a:endParaRPr lang="fr-FR" sz="1200" b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ctr"/>
                <a:endParaRPr lang="fr-FR" sz="12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pic>
          <p:nvPicPr>
            <p:cNvPr id="1589" name="Picture 2" descr="Résultat de recherche d'images pour &quot;irsn&quot;"/>
            <p:cNvPicPr>
              <a:picLocks noChangeAspect="1" noChangeArrowheads="1"/>
            </p:cNvPicPr>
            <p:nvPr/>
          </p:nvPicPr>
          <p:blipFill rotWithShape="1"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5306" t="33671" r="18088" b="50788"/>
            <a:stretch/>
          </p:blipFill>
          <p:spPr bwMode="auto">
            <a:xfrm>
              <a:off x="7821596" y="325246"/>
              <a:ext cx="1007476" cy="33243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cxnSp>
        <p:nvCxnSpPr>
          <p:cNvPr id="1535" name="Connecteur droit 1534"/>
          <p:cNvCxnSpPr>
            <a:stCxn id="1590" idx="1"/>
            <a:endCxn id="1716" idx="1"/>
          </p:cNvCxnSpPr>
          <p:nvPr/>
        </p:nvCxnSpPr>
        <p:spPr>
          <a:xfrm flipH="1" flipV="1">
            <a:off x="16445274" y="16603452"/>
            <a:ext cx="5180320" cy="1623556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1536" name="Groupe 1535"/>
          <p:cNvGrpSpPr/>
          <p:nvPr/>
        </p:nvGrpSpPr>
        <p:grpSpPr>
          <a:xfrm>
            <a:off x="21625594" y="15341431"/>
            <a:ext cx="3251606" cy="1275437"/>
            <a:chOff x="6020543" y="114753"/>
            <a:chExt cx="3002310" cy="1064716"/>
          </a:xfrm>
        </p:grpSpPr>
        <p:grpSp>
          <p:nvGrpSpPr>
            <p:cNvPr id="1583" name="Groupe 1582"/>
            <p:cNvGrpSpPr/>
            <p:nvPr/>
          </p:nvGrpSpPr>
          <p:grpSpPr>
            <a:xfrm>
              <a:off x="6020543" y="114753"/>
              <a:ext cx="3002310" cy="1064716"/>
              <a:chOff x="5856929" y="34085"/>
              <a:chExt cx="3002310" cy="1064716"/>
            </a:xfrm>
          </p:grpSpPr>
          <p:sp>
            <p:nvSpPr>
              <p:cNvPr id="1586" name="Rectangle à coins arrondis 1585"/>
              <p:cNvSpPr/>
              <p:nvPr/>
            </p:nvSpPr>
            <p:spPr>
              <a:xfrm>
                <a:off x="5856929" y="34085"/>
                <a:ext cx="2952328" cy="1064716"/>
              </a:xfrm>
              <a:prstGeom prst="round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 sz="2520"/>
              </a:p>
            </p:txBody>
          </p:sp>
          <p:sp>
            <p:nvSpPr>
              <p:cNvPr id="1587" name="Rectangle 1586"/>
              <p:cNvSpPr/>
              <p:nvPr/>
            </p:nvSpPr>
            <p:spPr>
              <a:xfrm>
                <a:off x="5867645" y="259217"/>
                <a:ext cx="2991594" cy="69370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just"/>
                <a:r>
                  <a:rPr lang="fr-FR" sz="12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</a:t>
                </a:r>
              </a:p>
              <a:p>
                <a:pPr algn="just"/>
                <a:r>
                  <a:rPr lang="fr-FR" sz="12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ECOMERS EA 4228</a:t>
                </a:r>
              </a:p>
              <a:p>
                <a:pPr algn="just"/>
                <a:r>
                  <a:rPr lang="fr-FR" sz="12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Equipe </a:t>
                </a:r>
                <a:r>
                  <a:rPr lang="fr-FR" sz="12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Ecotoxicologie</a:t>
                </a:r>
                <a:endParaRPr lang="fr-FR" sz="12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just"/>
                <a:r>
                  <a:rPr lang="fr-FR" sz="12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Contact</a:t>
                </a:r>
                <a:r>
                  <a:rPr lang="fr-FR" sz="1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: </a:t>
                </a:r>
                <a:r>
                  <a:rPr lang="fr-FR" sz="1200" dirty="0" smtClean="0">
                    <a:latin typeface="Times New Roman" panose="02020603050405020304" pitchFamily="18" charset="0"/>
                    <a:cs typeface="Times New Roman" panose="02020603050405020304" pitchFamily="18" charset="0"/>
                    <a:hlinkClick r:id="rId16"/>
                  </a:rPr>
                  <a:t>francour@unice.fr</a:t>
                </a:r>
                <a:endParaRPr lang="fr-FR" sz="1200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pic>
          <p:nvPicPr>
            <p:cNvPr id="1584" name="Picture 4" descr="Université Nice Sophia Antipolis"/>
            <p:cNvPicPr>
              <a:picLocks noChangeAspect="1" noChangeArrowheads="1"/>
            </p:cNvPicPr>
            <p:nvPr/>
          </p:nvPicPr>
          <p:blipFill>
            <a:blip r:embed="rId1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967887" y="152326"/>
              <a:ext cx="718806" cy="49938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585" name="Picture 6" descr="Ecosystèmes CÔtiers Marins Et Réponses aux Stress (ECOMERS)"/>
            <p:cNvPicPr>
              <a:picLocks noChangeAspect="1" noChangeArrowheads="1"/>
            </p:cNvPicPr>
            <p:nvPr/>
          </p:nvPicPr>
          <p:blipFill>
            <a:blip r:embed="rId1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429429" y="140511"/>
              <a:ext cx="656101" cy="38874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1537" name="Groupe 1536"/>
          <p:cNvGrpSpPr/>
          <p:nvPr/>
        </p:nvGrpSpPr>
        <p:grpSpPr>
          <a:xfrm>
            <a:off x="17462593" y="16409469"/>
            <a:ext cx="1612922" cy="376736"/>
            <a:chOff x="1752938" y="3330659"/>
            <a:chExt cx="1612922" cy="367409"/>
          </a:xfrm>
        </p:grpSpPr>
        <p:sp>
          <p:nvSpPr>
            <p:cNvPr id="1581" name="Ellipse 1580"/>
            <p:cNvSpPr>
              <a:spLocks/>
            </p:cNvSpPr>
            <p:nvPr/>
          </p:nvSpPr>
          <p:spPr>
            <a:xfrm>
              <a:off x="1752938" y="3522524"/>
              <a:ext cx="180000" cy="175544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2520"/>
            </a:p>
          </p:txBody>
        </p:sp>
        <p:sp>
          <p:nvSpPr>
            <p:cNvPr id="1582" name="ZoneTexte 1581"/>
            <p:cNvSpPr txBox="1"/>
            <p:nvPr/>
          </p:nvSpPr>
          <p:spPr>
            <a:xfrm>
              <a:off x="1897341" y="3330659"/>
              <a:ext cx="1468519" cy="36018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1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Nice</a:t>
              </a:r>
            </a:p>
          </p:txBody>
        </p:sp>
      </p:grpSp>
      <p:cxnSp>
        <p:nvCxnSpPr>
          <p:cNvPr id="1539" name="Connecteur droit 1538"/>
          <p:cNvCxnSpPr>
            <a:stCxn id="1605" idx="0"/>
            <a:endCxn id="1736" idx="1"/>
          </p:cNvCxnSpPr>
          <p:nvPr/>
        </p:nvCxnSpPr>
        <p:spPr>
          <a:xfrm flipH="1" flipV="1">
            <a:off x="14942276" y="16739964"/>
            <a:ext cx="1489548" cy="3363457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40" name="Connecteur droit 1539"/>
          <p:cNvCxnSpPr>
            <a:stCxn id="1597" idx="0"/>
            <a:endCxn id="1736" idx="1"/>
          </p:cNvCxnSpPr>
          <p:nvPr/>
        </p:nvCxnSpPr>
        <p:spPr>
          <a:xfrm flipH="1" flipV="1">
            <a:off x="14942276" y="16739964"/>
            <a:ext cx="5006796" cy="3363457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41" name="Connecteur droit 1540"/>
          <p:cNvCxnSpPr>
            <a:stCxn id="1576" idx="0"/>
            <a:endCxn id="1714" idx="1"/>
          </p:cNvCxnSpPr>
          <p:nvPr/>
        </p:nvCxnSpPr>
        <p:spPr>
          <a:xfrm flipH="1" flipV="1">
            <a:off x="16117979" y="17064690"/>
            <a:ext cx="6263837" cy="3038732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43" name="Connecteur droit 1542"/>
          <p:cNvCxnSpPr>
            <a:stCxn id="1573" idx="2"/>
            <a:endCxn id="1710" idx="7"/>
          </p:cNvCxnSpPr>
          <p:nvPr/>
        </p:nvCxnSpPr>
        <p:spPr>
          <a:xfrm flipH="1">
            <a:off x="14409224" y="3638484"/>
            <a:ext cx="1518639" cy="6488387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1545" name="Groupe 1544"/>
          <p:cNvGrpSpPr/>
          <p:nvPr/>
        </p:nvGrpSpPr>
        <p:grpSpPr>
          <a:xfrm>
            <a:off x="11498628" y="20103421"/>
            <a:ext cx="3240000" cy="2522242"/>
            <a:chOff x="5988805" y="114752"/>
            <a:chExt cx="2991594" cy="1917377"/>
          </a:xfrm>
        </p:grpSpPr>
        <p:grpSp>
          <p:nvGrpSpPr>
            <p:cNvPr id="1554" name="Groupe 1553"/>
            <p:cNvGrpSpPr/>
            <p:nvPr/>
          </p:nvGrpSpPr>
          <p:grpSpPr>
            <a:xfrm>
              <a:off x="5988805" y="114752"/>
              <a:ext cx="2991594" cy="1917377"/>
              <a:chOff x="5825191" y="34084"/>
              <a:chExt cx="2991594" cy="1917377"/>
            </a:xfrm>
          </p:grpSpPr>
          <p:sp>
            <p:nvSpPr>
              <p:cNvPr id="1558" name="Rectangle à coins arrondis 1557"/>
              <p:cNvSpPr/>
              <p:nvPr/>
            </p:nvSpPr>
            <p:spPr>
              <a:xfrm>
                <a:off x="5856929" y="34084"/>
                <a:ext cx="2952328" cy="1917377"/>
              </a:xfrm>
              <a:prstGeom prst="round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 sz="2520"/>
              </a:p>
            </p:txBody>
          </p:sp>
          <p:sp>
            <p:nvSpPr>
              <p:cNvPr id="1559" name="Rectangle 1558"/>
              <p:cNvSpPr/>
              <p:nvPr/>
            </p:nvSpPr>
            <p:spPr>
              <a:xfrm>
                <a:off x="5825191" y="227780"/>
                <a:ext cx="2991594" cy="161437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just"/>
                <a:r>
                  <a:rPr lang="fr-FR" sz="12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</a:t>
                </a:r>
              </a:p>
              <a:p>
                <a:pPr algn="just"/>
                <a:endParaRPr lang="fr-FR" sz="1200" b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just"/>
                <a:r>
                  <a:rPr lang="fr-FR" sz="12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GEODE UMR </a:t>
                </a:r>
                <a:r>
                  <a:rPr lang="fr-FR" sz="12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5602</a:t>
                </a:r>
              </a:p>
              <a:p>
                <a:pPr algn="just"/>
                <a:r>
                  <a:rPr lang="fr-FR" sz="12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Contact</a:t>
                </a:r>
                <a:r>
                  <a:rPr lang="fr-FR" sz="1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: </a:t>
                </a:r>
                <a:r>
                  <a:rPr lang="fr-FR" sz="1200" dirty="0" smtClean="0">
                    <a:latin typeface="Times New Roman" panose="02020603050405020304" pitchFamily="18" charset="0"/>
                    <a:cs typeface="Times New Roman" panose="02020603050405020304" pitchFamily="18" charset="0"/>
                    <a:hlinkClick r:id="rId19"/>
                  </a:rPr>
                  <a:t>florence.geret@univ-jfc.fr</a:t>
                </a:r>
                <a:endParaRPr lang="fr-FR" sz="1200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just"/>
                <a:endParaRPr lang="fr-FR" sz="12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just"/>
                <a:r>
                  <a:rPr lang="fr-FR" sz="12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Outils</a:t>
                </a:r>
              </a:p>
              <a:p>
                <a:r>
                  <a:rPr lang="fr-FR" sz="1200" i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Schmidtea</a:t>
                </a:r>
                <a:r>
                  <a:rPr lang="fr-FR" sz="1200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fr-FR" sz="1200" i="1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polychroa</a:t>
                </a:r>
                <a:r>
                  <a:rPr lang="fr-FR" sz="1200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fr-FR" sz="12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/ nombre </a:t>
                </a:r>
                <a:r>
                  <a:rPr lang="fr-FR" sz="1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de cocons pondus et nombre de juvéniles par cocons</a:t>
                </a:r>
              </a:p>
              <a:p>
                <a:r>
                  <a:rPr lang="fr-FR" sz="1200" i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Radix</a:t>
                </a:r>
                <a:r>
                  <a:rPr lang="fr-FR" sz="1200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fr-FR" sz="1200" i="1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balthica</a:t>
                </a:r>
                <a:r>
                  <a:rPr lang="fr-FR" sz="1200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fr-FR" sz="12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/ taux </a:t>
                </a:r>
                <a:r>
                  <a:rPr lang="fr-FR" sz="1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d'éclosion</a:t>
                </a:r>
              </a:p>
              <a:p>
                <a:r>
                  <a:rPr lang="fr-FR" sz="1200" i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Lymnea</a:t>
                </a:r>
                <a:r>
                  <a:rPr lang="fr-FR" sz="1200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fr-FR" sz="1200" i="1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stagnalis</a:t>
                </a:r>
                <a:r>
                  <a:rPr lang="fr-FR" sz="1200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fr-FR" sz="12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/ taux </a:t>
                </a:r>
                <a:r>
                  <a:rPr lang="fr-FR" sz="1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d'éclosion</a:t>
                </a:r>
              </a:p>
              <a:p>
                <a:pPr algn="just"/>
                <a:endParaRPr lang="fr-FR" sz="12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pic>
          <p:nvPicPr>
            <p:cNvPr id="1555" name="Picture 2" descr="http://w3.geode.univ-tlse2.fr/illustrations/logogeode.jpg"/>
            <p:cNvPicPr preferRelativeResize="0">
              <a:picLocks noChangeArrowheads="1"/>
            </p:cNvPicPr>
            <p:nvPr/>
          </p:nvPicPr>
          <p:blipFill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332370" y="203864"/>
              <a:ext cx="504056" cy="25357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556" name="Picture 4" descr="CNRS"/>
            <p:cNvPicPr preferRelativeResize="0">
              <a:picLocks noChangeArrowheads="1"/>
            </p:cNvPicPr>
            <p:nvPr/>
          </p:nvPicPr>
          <p:blipFill>
            <a:blip r:embed="rId21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892961" y="177056"/>
              <a:ext cx="792088" cy="30428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557" name="Picture 6" descr="ULP"/>
            <p:cNvPicPr>
              <a:picLocks noChangeAspect="1" noChangeArrowheads="1"/>
            </p:cNvPicPr>
            <p:nvPr/>
          </p:nvPicPr>
          <p:blipFill>
            <a:blip r:embed="rId2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563660" y="158988"/>
              <a:ext cx="1152000" cy="27648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cxnSp>
        <p:nvCxnSpPr>
          <p:cNvPr id="1546" name="Connecteur droit 1545"/>
          <p:cNvCxnSpPr>
            <a:stCxn id="1558" idx="0"/>
            <a:endCxn id="1712" idx="0"/>
          </p:cNvCxnSpPr>
          <p:nvPr/>
        </p:nvCxnSpPr>
        <p:spPr>
          <a:xfrm flipV="1">
            <a:off x="13131738" y="16102517"/>
            <a:ext cx="560932" cy="4000904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47" name="Connecteur droit 1546"/>
          <p:cNvCxnSpPr>
            <a:stCxn id="1664" idx="2"/>
            <a:endCxn id="1732" idx="3"/>
          </p:cNvCxnSpPr>
          <p:nvPr/>
        </p:nvCxnSpPr>
        <p:spPr>
          <a:xfrm flipH="1">
            <a:off x="16445276" y="6884596"/>
            <a:ext cx="1070274" cy="502143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48" name="Connecteur droit 1547"/>
          <p:cNvCxnSpPr>
            <a:stCxn id="1670" idx="2"/>
            <a:endCxn id="1732" idx="3"/>
          </p:cNvCxnSpPr>
          <p:nvPr/>
        </p:nvCxnSpPr>
        <p:spPr>
          <a:xfrm flipH="1">
            <a:off x="16445276" y="6202160"/>
            <a:ext cx="5152972" cy="5703866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49" name="Connecteur droit 1548"/>
          <p:cNvCxnSpPr>
            <a:stCxn id="1654" idx="0"/>
            <a:endCxn id="1724" idx="0"/>
          </p:cNvCxnSpPr>
          <p:nvPr/>
        </p:nvCxnSpPr>
        <p:spPr>
          <a:xfrm flipH="1" flipV="1">
            <a:off x="13943174" y="11591243"/>
            <a:ext cx="257518" cy="70859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50" name="Connecteur droit 1549"/>
          <p:cNvCxnSpPr>
            <a:stCxn id="1566" idx="1"/>
            <a:endCxn id="1703" idx="2"/>
          </p:cNvCxnSpPr>
          <p:nvPr/>
        </p:nvCxnSpPr>
        <p:spPr>
          <a:xfrm flipH="1">
            <a:off x="16635584" y="13787642"/>
            <a:ext cx="4999089" cy="1373789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51" name="Connecteur droit 1550"/>
          <p:cNvCxnSpPr>
            <a:stCxn id="1586" idx="1"/>
            <a:endCxn id="1581" idx="2"/>
          </p:cNvCxnSpPr>
          <p:nvPr/>
        </p:nvCxnSpPr>
        <p:spPr>
          <a:xfrm flipH="1">
            <a:off x="17462593" y="15979150"/>
            <a:ext cx="4163001" cy="717055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52" name="Connecteur droit 1551"/>
          <p:cNvCxnSpPr>
            <a:stCxn id="1645" idx="1"/>
            <a:endCxn id="1744" idx="2"/>
          </p:cNvCxnSpPr>
          <p:nvPr/>
        </p:nvCxnSpPr>
        <p:spPr>
          <a:xfrm flipH="1">
            <a:off x="15820682" y="8194593"/>
            <a:ext cx="5835556" cy="6596036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53" name="Connecteur droit 1552"/>
          <p:cNvCxnSpPr>
            <a:stCxn id="1647" idx="1"/>
            <a:endCxn id="1744" idx="2"/>
          </p:cNvCxnSpPr>
          <p:nvPr/>
        </p:nvCxnSpPr>
        <p:spPr>
          <a:xfrm flipH="1">
            <a:off x="15820682" y="11207462"/>
            <a:ext cx="5813991" cy="3583167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63" name="Groupe 62"/>
          <p:cNvGrpSpPr/>
          <p:nvPr/>
        </p:nvGrpSpPr>
        <p:grpSpPr>
          <a:xfrm>
            <a:off x="8470725" y="4017185"/>
            <a:ext cx="3600000" cy="2957280"/>
            <a:chOff x="7815284" y="4067201"/>
            <a:chExt cx="3159999" cy="2957280"/>
          </a:xfrm>
        </p:grpSpPr>
        <p:grpSp>
          <p:nvGrpSpPr>
            <p:cNvPr id="1685" name="Groupe 1684"/>
            <p:cNvGrpSpPr/>
            <p:nvPr/>
          </p:nvGrpSpPr>
          <p:grpSpPr>
            <a:xfrm>
              <a:off x="7815284" y="4067201"/>
              <a:ext cx="3159999" cy="2957280"/>
              <a:chOff x="5834519" y="-156113"/>
              <a:chExt cx="3159999" cy="1985389"/>
            </a:xfrm>
          </p:grpSpPr>
          <p:pic>
            <p:nvPicPr>
              <p:cNvPr id="1691" name="Picture 4" descr="Résultat de recherche d'images pour &quot;université rennes 1&quot;"/>
              <p:cNvPicPr>
                <a:picLocks noChangeAspect="1" noChangeArrowheads="1"/>
              </p:cNvPicPr>
              <p:nvPr/>
            </p:nvPicPr>
            <p:blipFill>
              <a:blip r:embed="rId23" cstate="print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6117168" y="-156113"/>
                <a:ext cx="1800200" cy="944247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grpSp>
            <p:nvGrpSpPr>
              <p:cNvPr id="1692" name="Groupe 1691"/>
              <p:cNvGrpSpPr/>
              <p:nvPr/>
            </p:nvGrpSpPr>
            <p:grpSpPr>
              <a:xfrm>
                <a:off x="5834519" y="114752"/>
                <a:ext cx="3159999" cy="1714524"/>
                <a:chOff x="5670905" y="34084"/>
                <a:chExt cx="3159999" cy="1714524"/>
              </a:xfrm>
            </p:grpSpPr>
            <p:sp>
              <p:nvSpPr>
                <p:cNvPr id="1693" name="Rectangle à coins arrondis 1692"/>
                <p:cNvSpPr/>
                <p:nvPr/>
              </p:nvSpPr>
              <p:spPr>
                <a:xfrm>
                  <a:off x="5670905" y="34084"/>
                  <a:ext cx="3108299" cy="1714524"/>
                </a:xfrm>
                <a:prstGeom prst="roundRect">
                  <a:avLst/>
                </a:prstGeom>
                <a:solidFill>
                  <a:schemeClr val="bg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fr-FR" sz="2520"/>
                </a:p>
              </p:txBody>
            </p:sp>
            <p:sp>
              <p:nvSpPr>
                <p:cNvPr id="1694" name="Rectangle 1693"/>
                <p:cNvSpPr/>
                <p:nvPr/>
              </p:nvSpPr>
              <p:spPr>
                <a:xfrm>
                  <a:off x="5670906" y="53962"/>
                  <a:ext cx="3159998" cy="1673685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endParaRPr lang="fr-FR" sz="1200" b="1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  <a:p>
                  <a:endParaRPr lang="fr-FR" sz="1200" b="1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  <a:p>
                  <a:endParaRPr lang="fr-FR" sz="1200" b="1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  <a:p>
                  <a:endParaRPr lang="fr-FR" sz="12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  <a:p>
                  <a:r>
                    <a:rPr lang="fr-FR" sz="1200" b="1" dirty="0" smtClean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BOREA </a:t>
                  </a:r>
                  <a:r>
                    <a:rPr lang="fr-FR" sz="1200" b="1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UMR 7208</a:t>
                  </a:r>
                </a:p>
                <a:p>
                  <a:r>
                    <a:rPr lang="fr-FR" sz="1200" b="1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Equipe Evaluations des </a:t>
                  </a:r>
                  <a:r>
                    <a:rPr lang="fr-FR" sz="1200" b="1" dirty="0" err="1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Biominéralisations</a:t>
                  </a:r>
                  <a:r>
                    <a:rPr lang="fr-FR" sz="1200" b="1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 et Adaptations aux contraintes environnementales</a:t>
                  </a:r>
                </a:p>
                <a:p>
                  <a:r>
                    <a:rPr lang="fr-FR" sz="1200" b="1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Contact</a:t>
                  </a:r>
                  <a:r>
                    <a:rPr lang="fr-FR" sz="1200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: </a:t>
                  </a:r>
                  <a:r>
                    <a:rPr lang="fr-FR" sz="1200" dirty="0">
                      <a:latin typeface="Times New Roman" panose="02020603050405020304" pitchFamily="18" charset="0"/>
                      <a:cs typeface="Times New Roman" panose="02020603050405020304" pitchFamily="18" charset="0"/>
                      <a:hlinkClick r:id="rId24"/>
                    </a:rPr>
                    <a:t>jean-marc.lebel@unicaen.fr</a:t>
                  </a:r>
                  <a:endParaRPr lang="fr-FR" sz="12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  <a:p>
                  <a:endParaRPr lang="fr-FR" sz="12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  <a:p>
                  <a:r>
                    <a:rPr lang="fr-FR" sz="1200" b="1" dirty="0" smtClean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Outils</a:t>
                  </a:r>
                  <a:r>
                    <a:rPr lang="fr-FR" sz="1200" dirty="0" smtClean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: </a:t>
                  </a:r>
                  <a:endParaRPr lang="fr-FR" sz="12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  <a:p>
                  <a:r>
                    <a:rPr lang="fr-FR" sz="1200" i="1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Haliotis </a:t>
                  </a:r>
                  <a:r>
                    <a:rPr lang="fr-FR" sz="1200" i="1" dirty="0" err="1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tuberculata</a:t>
                  </a:r>
                  <a:r>
                    <a:rPr lang="fr-FR" sz="1200" i="1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 </a:t>
                  </a:r>
                  <a:r>
                    <a:rPr lang="fr-FR" sz="1200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/ </a:t>
                  </a:r>
                  <a:r>
                    <a:rPr lang="fr-FR" sz="1200" dirty="0" smtClean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métabolisme </a:t>
                  </a:r>
                  <a:r>
                    <a:rPr lang="fr-FR" sz="1200" dirty="0" err="1" smtClean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hémocytaire</a:t>
                  </a:r>
                  <a:endParaRPr lang="fr-FR" sz="12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  <a:p>
                  <a:endParaRPr lang="fr-FR" sz="12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p:grpSp>
        </p:grpSp>
        <p:grpSp>
          <p:nvGrpSpPr>
            <p:cNvPr id="8" name="Groupe 7"/>
            <p:cNvGrpSpPr/>
            <p:nvPr/>
          </p:nvGrpSpPr>
          <p:grpSpPr>
            <a:xfrm>
              <a:off x="7994542" y="4588954"/>
              <a:ext cx="2834383" cy="615827"/>
              <a:chOff x="9525197" y="2915073"/>
              <a:chExt cx="2834383" cy="615827"/>
            </a:xfrm>
          </p:grpSpPr>
          <p:pic>
            <p:nvPicPr>
              <p:cNvPr id="1690" name="Picture 8" descr="Résultat de recherche d'images pour &quot;université caen normandie&quot;"/>
              <p:cNvPicPr>
                <a:picLocks noChangeAspect="1" noChangeArrowheads="1"/>
              </p:cNvPicPr>
              <p:nvPr/>
            </p:nvPicPr>
            <p:blipFill rotWithShape="1">
              <a:blip r:embed="rId2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b="55029"/>
              <a:stretch/>
            </p:blipFill>
            <p:spPr bwMode="auto">
              <a:xfrm>
                <a:off x="10745390" y="2915073"/>
                <a:ext cx="683136" cy="307293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1686" name="Picture 2" descr="https://borea.mnhn.fr/sites/default/files/Logo-BOREA-final.jpg"/>
              <p:cNvPicPr>
                <a:picLocks noChangeAspect="1" noChangeArrowheads="1"/>
              </p:cNvPicPr>
              <p:nvPr/>
            </p:nvPicPr>
            <p:blipFill>
              <a:blip r:embed="rId26" cstate="print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9525197" y="2935176"/>
                <a:ext cx="453265" cy="500840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1687" name="Picture 4" descr="Muséum national d’Histoire naturelle, retour à la page d’accueil"/>
              <p:cNvPicPr>
                <a:picLocks noChangeAspect="1" noChangeArrowheads="1"/>
              </p:cNvPicPr>
              <p:nvPr/>
            </p:nvPicPr>
            <p:blipFill>
              <a:blip r:embed="rId27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9967647" y="2982339"/>
                <a:ext cx="900288" cy="406514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1689" name="Picture 6" descr="Résultat de recherche d'images pour &quot;université pierre et marie curie&quot;"/>
              <p:cNvPicPr>
                <a:picLocks noChangeAspect="1" noChangeArrowheads="1"/>
              </p:cNvPicPr>
              <p:nvPr/>
            </p:nvPicPr>
            <p:blipFill>
              <a:blip r:embed="rId28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0859923" y="3203105"/>
                <a:ext cx="440133" cy="32779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1684" name="Picture 2" descr="Résultat de recherche d'images pour &quot;université des antilles&quot;"/>
              <p:cNvPicPr>
                <a:picLocks noChangeAspect="1" noChangeArrowheads="1"/>
              </p:cNvPicPr>
              <p:nvPr/>
            </p:nvPicPr>
            <p:blipFill>
              <a:blip r:embed="rId29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1882907" y="2948934"/>
                <a:ext cx="476673" cy="47332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6" name="Image 5"/>
              <p:cNvPicPr>
                <a:picLocks noChangeAspect="1"/>
              </p:cNvPicPr>
              <p:nvPr/>
            </p:nvPicPr>
            <p:blipFill>
              <a:blip r:embed="rId30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1387522" y="3059089"/>
                <a:ext cx="468000" cy="342852"/>
              </a:xfrm>
              <a:prstGeom prst="rect">
                <a:avLst/>
              </a:prstGeom>
            </p:spPr>
          </p:pic>
        </p:grpSp>
      </p:grpSp>
      <p:pic>
        <p:nvPicPr>
          <p:cNvPr id="36" name="Image 35"/>
          <p:cNvPicPr>
            <a:picLocks noChangeAspect="1"/>
          </p:cNvPicPr>
          <p:nvPr/>
        </p:nvPicPr>
        <p:blipFill>
          <a:blip r:embed="rId3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99713" y="20679927"/>
            <a:ext cx="900000" cy="309154"/>
          </a:xfrm>
          <a:prstGeom prst="rect">
            <a:avLst/>
          </a:prstGeom>
        </p:spPr>
      </p:pic>
      <p:grpSp>
        <p:nvGrpSpPr>
          <p:cNvPr id="358" name="Groupe 357"/>
          <p:cNvGrpSpPr/>
          <p:nvPr/>
        </p:nvGrpSpPr>
        <p:grpSpPr>
          <a:xfrm>
            <a:off x="15830173" y="5134015"/>
            <a:ext cx="3600000" cy="1903048"/>
            <a:chOff x="15830173" y="4017185"/>
            <a:chExt cx="3600000" cy="1903048"/>
          </a:xfrm>
        </p:grpSpPr>
        <p:grpSp>
          <p:nvGrpSpPr>
            <p:cNvPr id="1512" name="Groupe 1511"/>
            <p:cNvGrpSpPr/>
            <p:nvPr/>
          </p:nvGrpSpPr>
          <p:grpSpPr>
            <a:xfrm>
              <a:off x="15830173" y="4017185"/>
              <a:ext cx="3600000" cy="1903048"/>
              <a:chOff x="15730091" y="-1043493"/>
              <a:chExt cx="3153117" cy="1369198"/>
            </a:xfrm>
          </p:grpSpPr>
          <p:grpSp>
            <p:nvGrpSpPr>
              <p:cNvPr id="1659" name="Groupe 1658"/>
              <p:cNvGrpSpPr/>
              <p:nvPr/>
            </p:nvGrpSpPr>
            <p:grpSpPr>
              <a:xfrm>
                <a:off x="15730091" y="-1043493"/>
                <a:ext cx="3153117" cy="1369198"/>
                <a:chOff x="15566933" y="-1123885"/>
                <a:chExt cx="3153117" cy="1369198"/>
              </a:xfrm>
            </p:grpSpPr>
            <p:sp>
              <p:nvSpPr>
                <p:cNvPr id="1664" name="Rectangle à coins arrondis 1663"/>
                <p:cNvSpPr/>
                <p:nvPr/>
              </p:nvSpPr>
              <p:spPr>
                <a:xfrm>
                  <a:off x="15566933" y="-1123885"/>
                  <a:ext cx="2952328" cy="1259502"/>
                </a:xfrm>
                <a:prstGeom prst="roundRect">
                  <a:avLst/>
                </a:prstGeom>
                <a:solidFill>
                  <a:schemeClr val="bg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fr-FR" sz="2520"/>
                </a:p>
              </p:txBody>
            </p:sp>
            <p:sp>
              <p:nvSpPr>
                <p:cNvPr id="1665" name="Rectangle 1664"/>
                <p:cNvSpPr/>
                <p:nvPr/>
              </p:nvSpPr>
              <p:spPr>
                <a:xfrm>
                  <a:off x="15732226" y="-751158"/>
                  <a:ext cx="2987824" cy="996471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pPr algn="just"/>
                  <a:endParaRPr lang="fr-FR" sz="1200" b="1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  <a:p>
                  <a:pPr algn="just"/>
                  <a:endParaRPr lang="fr-FR" sz="1200" b="1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  <a:p>
                  <a:pPr algn="just"/>
                  <a:r>
                    <a:rPr lang="fr-FR" sz="1200" b="1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UR AFPA 340</a:t>
                  </a:r>
                </a:p>
                <a:p>
                  <a:pPr algn="just"/>
                  <a:r>
                    <a:rPr lang="fr-FR" sz="1200" b="1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Equipe MRCA</a:t>
                  </a:r>
                  <a:endParaRPr lang="fr-FR" sz="12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  <a:p>
                  <a:pPr algn="just"/>
                  <a:r>
                    <a:rPr lang="fr-FR" sz="1200" dirty="0" smtClean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Contact</a:t>
                  </a:r>
                  <a:r>
                    <a:rPr lang="fr-FR" sz="1200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: </a:t>
                  </a:r>
                  <a:r>
                    <a:rPr lang="fr-FR" sz="1200" dirty="0" smtClean="0">
                      <a:latin typeface="Times New Roman" panose="02020603050405020304" pitchFamily="18" charset="0"/>
                      <a:cs typeface="Times New Roman" panose="02020603050405020304" pitchFamily="18" charset="0"/>
                      <a:hlinkClick r:id="rId32"/>
                    </a:rPr>
                    <a:t>damien.banas@univ-lorraine.fr</a:t>
                  </a:r>
                  <a:endParaRPr lang="fr-FR" sz="12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  <a:p>
                  <a:endParaRPr lang="fr-FR" sz="1200" b="1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  <a:p>
                  <a:pPr algn="just"/>
                  <a:endParaRPr lang="fr-FR" sz="12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p:grpSp>
          <p:pic>
            <p:nvPicPr>
              <p:cNvPr id="1660" name="Picture 2" descr="logo_urafpa"/>
              <p:cNvPicPr>
                <a:picLocks noChangeAspect="1" noChangeArrowheads="1"/>
              </p:cNvPicPr>
              <p:nvPr/>
            </p:nvPicPr>
            <p:blipFill rotWithShape="1">
              <a:blip r:embed="rId3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b="38712"/>
              <a:stretch/>
            </p:blipFill>
            <p:spPr bwMode="auto">
              <a:xfrm>
                <a:off x="15861774" y="-987097"/>
                <a:ext cx="1040529" cy="52622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1661" name="Picture 4" descr="Accueil"/>
              <p:cNvPicPr>
                <a:picLocks noChangeAspect="1" noChangeArrowheads="1"/>
              </p:cNvPicPr>
              <p:nvPr/>
            </p:nvPicPr>
            <p:blipFill>
              <a:blip r:embed="rId3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7765597" y="-922082"/>
                <a:ext cx="792088" cy="277231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pic>
          <p:nvPicPr>
            <p:cNvPr id="1474" name="Image 1473"/>
            <p:cNvPicPr>
              <a:picLocks noChangeAspect="1"/>
            </p:cNvPicPr>
            <p:nvPr/>
          </p:nvPicPr>
          <p:blipFill>
            <a:blip r:embed="rId3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7368761" y="4169067"/>
              <a:ext cx="612000" cy="420330"/>
            </a:xfrm>
            <a:prstGeom prst="rect">
              <a:avLst/>
            </a:prstGeom>
          </p:spPr>
        </p:pic>
      </p:grpSp>
      <p:grpSp>
        <p:nvGrpSpPr>
          <p:cNvPr id="326" name="Groupe 325"/>
          <p:cNvGrpSpPr/>
          <p:nvPr/>
        </p:nvGrpSpPr>
        <p:grpSpPr>
          <a:xfrm>
            <a:off x="21634673" y="9826848"/>
            <a:ext cx="3240000" cy="2789855"/>
            <a:chOff x="21598857" y="9596443"/>
            <a:chExt cx="3240000" cy="2789855"/>
          </a:xfrm>
        </p:grpSpPr>
        <p:grpSp>
          <p:nvGrpSpPr>
            <p:cNvPr id="1519" name="Groupe 1518"/>
            <p:cNvGrpSpPr/>
            <p:nvPr/>
          </p:nvGrpSpPr>
          <p:grpSpPr>
            <a:xfrm>
              <a:off x="21598857" y="9596443"/>
              <a:ext cx="3240000" cy="2789855"/>
              <a:chOff x="5148064" y="116632"/>
              <a:chExt cx="2872294" cy="2789855"/>
            </a:xfrm>
          </p:grpSpPr>
          <p:sp>
            <p:nvSpPr>
              <p:cNvPr id="1647" name="Rectangle à coins arrondis 1646"/>
              <p:cNvSpPr/>
              <p:nvPr/>
            </p:nvSpPr>
            <p:spPr>
              <a:xfrm>
                <a:off x="5148064" y="116632"/>
                <a:ext cx="2872294" cy="2761228"/>
              </a:xfrm>
              <a:prstGeom prst="round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 sz="2520"/>
              </a:p>
            </p:txBody>
          </p:sp>
          <p:sp>
            <p:nvSpPr>
              <p:cNvPr id="1648" name="Rectangle 1647"/>
              <p:cNvSpPr/>
              <p:nvPr/>
            </p:nvSpPr>
            <p:spPr>
              <a:xfrm>
                <a:off x="5190041" y="413497"/>
                <a:ext cx="2800286" cy="249299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just"/>
                <a:r>
                  <a:rPr lang="fr-FR" sz="12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RIVERLY</a:t>
                </a:r>
                <a:endParaRPr lang="fr-FR" sz="1200" b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just"/>
                <a:r>
                  <a:rPr lang="fr-FR" sz="12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Ecotoxicologie</a:t>
                </a:r>
                <a:endParaRPr lang="fr-FR" sz="1200" b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just"/>
                <a:r>
                  <a:rPr lang="fr-FR" sz="12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Contact</a:t>
                </a:r>
                <a:r>
                  <a:rPr lang="fr-FR" sz="1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: </a:t>
                </a:r>
                <a:r>
                  <a:rPr lang="fr-FR" sz="1200" dirty="0" smtClean="0">
                    <a:latin typeface="Times New Roman" panose="02020603050405020304" pitchFamily="18" charset="0"/>
                    <a:cs typeface="Times New Roman" panose="02020603050405020304" pitchFamily="18" charset="0"/>
                    <a:hlinkClick r:id="rId36"/>
                  </a:rPr>
                  <a:t>olivier.geffard@irstea.fr</a:t>
                </a:r>
                <a:endParaRPr lang="fr-FR" sz="1200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just"/>
                <a:endParaRPr lang="fr-FR" sz="12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just"/>
                <a:r>
                  <a:rPr lang="fr-FR" sz="12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Outils</a:t>
                </a:r>
                <a:r>
                  <a:rPr lang="fr-FR" sz="12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: </a:t>
                </a:r>
              </a:p>
              <a:p>
                <a:pPr algn="just"/>
                <a:r>
                  <a:rPr lang="fr-FR" sz="1200" i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Gammarus</a:t>
                </a:r>
                <a:r>
                  <a:rPr lang="fr-FR" sz="1200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fr-FR" sz="1200" i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fossarum</a:t>
                </a:r>
                <a:r>
                  <a:rPr lang="fr-FR" sz="1200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fr-FR" sz="1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/ </a:t>
                </a:r>
                <a:r>
                  <a:rPr lang="fr-FR" sz="12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AchE</a:t>
                </a:r>
                <a:endParaRPr lang="fr-FR" sz="12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just"/>
                <a:r>
                  <a:rPr lang="fr-FR" sz="1200" i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Gammarus</a:t>
                </a:r>
                <a:r>
                  <a:rPr lang="fr-FR" sz="1200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fr-FR" sz="1200" i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fossarum</a:t>
                </a:r>
                <a:r>
                  <a:rPr lang="fr-FR" sz="1200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fr-FR" sz="1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/ </a:t>
                </a:r>
                <a:r>
                  <a:rPr lang="fr-FR" sz="12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carboxyestérase</a:t>
                </a:r>
                <a:endParaRPr lang="fr-FR" sz="12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just"/>
                <a:r>
                  <a:rPr lang="fr-FR" sz="1200" i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Gammarus</a:t>
                </a:r>
                <a:r>
                  <a:rPr lang="fr-FR" sz="1200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fr-FR" sz="1200" i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fossarum</a:t>
                </a:r>
                <a:r>
                  <a:rPr lang="fr-FR" sz="1200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fr-FR" sz="1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/ </a:t>
                </a:r>
                <a:r>
                  <a:rPr lang="fr-FR" sz="12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comet</a:t>
                </a:r>
                <a:r>
                  <a:rPr lang="fr-FR" sz="12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fr-FR" sz="1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sur </a:t>
                </a:r>
                <a:r>
                  <a:rPr lang="fr-FR" sz="12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spz</a:t>
                </a:r>
                <a:endParaRPr lang="fr-FR" sz="12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just"/>
                <a:r>
                  <a:rPr lang="fr-FR" sz="1200" i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Gammarus</a:t>
                </a:r>
                <a:r>
                  <a:rPr lang="fr-FR" sz="1200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fr-FR" sz="1200" i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fossarum</a:t>
                </a:r>
                <a:r>
                  <a:rPr lang="fr-FR" sz="1200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fr-FR" sz="1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/ </a:t>
                </a:r>
                <a:r>
                  <a:rPr lang="fr-FR" sz="12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GST</a:t>
                </a:r>
                <a:endParaRPr lang="fr-FR" sz="12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just"/>
                <a:r>
                  <a:rPr lang="fr-FR" sz="1200" i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Gammarus</a:t>
                </a:r>
                <a:r>
                  <a:rPr lang="fr-FR" sz="1200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fr-FR" sz="1200" i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fossarum</a:t>
                </a:r>
                <a:r>
                  <a:rPr lang="fr-FR" sz="1200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fr-FR" sz="1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/ </a:t>
                </a:r>
                <a:r>
                  <a:rPr lang="fr-FR" sz="12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mue</a:t>
                </a:r>
                <a:endParaRPr lang="fr-FR" sz="12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just"/>
                <a:r>
                  <a:rPr lang="fr-FR" sz="1200" i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Gammarus</a:t>
                </a:r>
                <a:r>
                  <a:rPr lang="fr-FR" sz="1200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fr-FR" sz="1200" i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fossarum</a:t>
                </a:r>
                <a:r>
                  <a:rPr lang="fr-FR" sz="1200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fr-FR" sz="1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/ </a:t>
                </a:r>
                <a:r>
                  <a:rPr lang="fr-FR" sz="12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phénoloxydase</a:t>
                </a:r>
                <a:endParaRPr lang="fr-FR" sz="12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just"/>
                <a:r>
                  <a:rPr lang="fr-FR" sz="1200" i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Gammarus</a:t>
                </a:r>
                <a:r>
                  <a:rPr lang="fr-FR" sz="1200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fr-FR" sz="1200" i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fossarum</a:t>
                </a:r>
                <a:r>
                  <a:rPr lang="fr-FR" sz="1200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fr-FR" sz="1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/ </a:t>
                </a:r>
                <a:r>
                  <a:rPr lang="fr-FR" sz="12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taux </a:t>
                </a:r>
                <a:r>
                  <a:rPr lang="fr-FR" sz="1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d'alimentation</a:t>
                </a:r>
              </a:p>
              <a:p>
                <a:pPr algn="just"/>
                <a:endParaRPr lang="fr-FR" sz="12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pic>
          <p:nvPicPr>
            <p:cNvPr id="333" name="Image 332"/>
            <p:cNvPicPr>
              <a:picLocks noChangeAspect="1"/>
            </p:cNvPicPr>
            <p:nvPr/>
          </p:nvPicPr>
          <p:blipFill>
            <a:blip r:embed="rId3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3965121" y="9735054"/>
              <a:ext cx="612000" cy="420330"/>
            </a:xfrm>
            <a:prstGeom prst="rect">
              <a:avLst/>
            </a:prstGeom>
          </p:spPr>
        </p:pic>
      </p:grpSp>
      <p:grpSp>
        <p:nvGrpSpPr>
          <p:cNvPr id="331" name="Groupe 330"/>
          <p:cNvGrpSpPr/>
          <p:nvPr/>
        </p:nvGrpSpPr>
        <p:grpSpPr>
          <a:xfrm>
            <a:off x="8136398" y="20103422"/>
            <a:ext cx="3238582" cy="1434581"/>
            <a:chOff x="8136398" y="20103422"/>
            <a:chExt cx="3238582" cy="1434581"/>
          </a:xfrm>
        </p:grpSpPr>
        <p:grpSp>
          <p:nvGrpSpPr>
            <p:cNvPr id="1526" name="Groupe 1525"/>
            <p:cNvGrpSpPr/>
            <p:nvPr/>
          </p:nvGrpSpPr>
          <p:grpSpPr>
            <a:xfrm>
              <a:off x="8136398" y="20103422"/>
              <a:ext cx="3238582" cy="1434581"/>
              <a:chOff x="6020543" y="114752"/>
              <a:chExt cx="3014633" cy="1049915"/>
            </a:xfrm>
          </p:grpSpPr>
          <p:grpSp>
            <p:nvGrpSpPr>
              <p:cNvPr id="1621" name="Groupe 1620"/>
              <p:cNvGrpSpPr/>
              <p:nvPr/>
            </p:nvGrpSpPr>
            <p:grpSpPr>
              <a:xfrm>
                <a:off x="6020543" y="114752"/>
                <a:ext cx="3014633" cy="1049915"/>
                <a:chOff x="5856929" y="34084"/>
                <a:chExt cx="3014633" cy="1049915"/>
              </a:xfrm>
            </p:grpSpPr>
            <p:sp>
              <p:nvSpPr>
                <p:cNvPr id="1626" name="Rectangle à coins arrondis 1625"/>
                <p:cNvSpPr/>
                <p:nvPr/>
              </p:nvSpPr>
              <p:spPr>
                <a:xfrm>
                  <a:off x="5856929" y="34084"/>
                  <a:ext cx="2952328" cy="1049915"/>
                </a:xfrm>
                <a:prstGeom prst="roundRect">
                  <a:avLst/>
                </a:prstGeom>
                <a:solidFill>
                  <a:schemeClr val="bg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fr-FR" sz="2520"/>
                </a:p>
              </p:txBody>
            </p:sp>
            <p:sp>
              <p:nvSpPr>
                <p:cNvPr id="1627" name="Rectangle 1626"/>
                <p:cNvSpPr/>
                <p:nvPr/>
              </p:nvSpPr>
              <p:spPr>
                <a:xfrm>
                  <a:off x="5879968" y="205524"/>
                  <a:ext cx="2991594" cy="878475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pPr algn="just"/>
                  <a:endParaRPr lang="fr-FR" sz="1200" b="1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  <a:p>
                  <a:pPr algn="just"/>
                  <a:endParaRPr lang="fr-FR" sz="1200" b="1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  <a:p>
                  <a:pPr algn="just"/>
                  <a:r>
                    <a:rPr lang="fr-FR" sz="1200" b="1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ECOLAB UMR  5245</a:t>
                  </a:r>
                </a:p>
                <a:p>
                  <a:pPr algn="just"/>
                  <a:r>
                    <a:rPr lang="fr-FR" sz="1200" b="1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Equipe </a:t>
                  </a:r>
                  <a:r>
                    <a:rPr lang="fr-FR" sz="1200" b="1" dirty="0" smtClean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ECI</a:t>
                  </a:r>
                </a:p>
                <a:p>
                  <a:pPr algn="just"/>
                  <a:r>
                    <a:rPr lang="fr-FR" sz="1200" b="1" dirty="0" smtClean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Contact</a:t>
                  </a:r>
                  <a:r>
                    <a:rPr lang="fr-FR" sz="1200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: </a:t>
                  </a:r>
                  <a:r>
                    <a:rPr lang="fr-FR" sz="1200" dirty="0" smtClean="0">
                      <a:latin typeface="Times New Roman" panose="02020603050405020304" pitchFamily="18" charset="0"/>
                      <a:cs typeface="Times New Roman" panose="02020603050405020304" pitchFamily="18" charset="0"/>
                      <a:hlinkClick r:id="rId37"/>
                    </a:rPr>
                    <a:t>laury.gauthier@univ-tlse3.fr</a:t>
                  </a:r>
                  <a:endParaRPr lang="fr-FR" sz="12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  <a:p>
                  <a:pPr algn="just"/>
                  <a:endParaRPr lang="fr-FR" sz="12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p:grpSp>
          <p:pic>
            <p:nvPicPr>
              <p:cNvPr id="1623" name="Picture 2" descr="Logo du Laboratoire d’écologie fonctionnelle"/>
              <p:cNvPicPr>
                <a:picLocks noChangeAspect="1" noChangeArrowheads="1"/>
              </p:cNvPicPr>
              <p:nvPr/>
            </p:nvPicPr>
            <p:blipFill>
              <a:blip r:embed="rId38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6167791" y="187215"/>
                <a:ext cx="890286" cy="316052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1624" name="Picture 6" descr="Logo de l'Université Paul Sabatier"/>
              <p:cNvPicPr>
                <a:picLocks noChangeAspect="1" noChangeArrowheads="1"/>
              </p:cNvPicPr>
              <p:nvPr/>
            </p:nvPicPr>
            <p:blipFill>
              <a:blip r:embed="rId39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7393220" y="178205"/>
                <a:ext cx="1105948" cy="373631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1625" name="Picture 10" descr="Résultat de recherche d'images pour &quot;INP toulouse&quot;"/>
              <p:cNvPicPr>
                <a:picLocks noChangeAspect="1" noChangeArrowheads="1"/>
              </p:cNvPicPr>
              <p:nvPr/>
            </p:nvPicPr>
            <p:blipFill>
              <a:blip r:embed="rId40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8455987" y="188640"/>
                <a:ext cx="344834" cy="281120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pic>
          <p:nvPicPr>
            <p:cNvPr id="339" name="Picture 4" descr="CNRS"/>
            <p:cNvPicPr preferRelativeResize="0">
              <a:picLocks noChangeArrowheads="1"/>
            </p:cNvPicPr>
            <p:nvPr/>
          </p:nvPicPr>
          <p:blipFill rotWithShape="1">
            <a:blip r:embed="rId21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5780" t="807" r="24584" b="-807"/>
            <a:stretch/>
          </p:blipFill>
          <p:spPr bwMode="auto">
            <a:xfrm>
              <a:off x="9230395" y="20240016"/>
              <a:ext cx="425811" cy="4002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354" name="Groupe 353"/>
          <p:cNvGrpSpPr/>
          <p:nvPr/>
        </p:nvGrpSpPr>
        <p:grpSpPr>
          <a:xfrm>
            <a:off x="1111277" y="5969525"/>
            <a:ext cx="3595377" cy="1467602"/>
            <a:chOff x="1111277" y="5969525"/>
            <a:chExt cx="3595377" cy="1467602"/>
          </a:xfrm>
        </p:grpSpPr>
        <p:grpSp>
          <p:nvGrpSpPr>
            <p:cNvPr id="1529" name="Groupe 1528"/>
            <p:cNvGrpSpPr/>
            <p:nvPr/>
          </p:nvGrpSpPr>
          <p:grpSpPr>
            <a:xfrm>
              <a:off x="1111277" y="5969525"/>
              <a:ext cx="3595377" cy="1467602"/>
              <a:chOff x="-18193950" y="3101109"/>
              <a:chExt cx="3015953" cy="1047535"/>
            </a:xfrm>
          </p:grpSpPr>
          <p:sp>
            <p:nvSpPr>
              <p:cNvPr id="1607" name="Rectangle à coins arrondis 1606"/>
              <p:cNvSpPr/>
              <p:nvPr/>
            </p:nvSpPr>
            <p:spPr>
              <a:xfrm>
                <a:off x="-18193950" y="3101109"/>
                <a:ext cx="2952328" cy="1047535"/>
              </a:xfrm>
              <a:prstGeom prst="round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 sz="2520"/>
              </a:p>
            </p:txBody>
          </p:sp>
          <p:sp>
            <p:nvSpPr>
              <p:cNvPr id="1608" name="Rectangle 1607"/>
              <p:cNvSpPr/>
              <p:nvPr/>
            </p:nvSpPr>
            <p:spPr>
              <a:xfrm>
                <a:off x="-18169591" y="3145600"/>
                <a:ext cx="2991594" cy="98857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just"/>
                <a:endParaRPr lang="fr-FR" sz="1200" b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just"/>
                <a:endParaRPr lang="fr-FR" sz="1200" b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just"/>
                <a:endParaRPr lang="fr-FR" sz="12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just"/>
                <a:r>
                  <a:rPr lang="fr-FR" sz="12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ESE </a:t>
                </a:r>
                <a:r>
                  <a:rPr lang="fr-FR" sz="12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UMR 8079</a:t>
                </a:r>
              </a:p>
              <a:p>
                <a:pPr algn="just"/>
                <a:r>
                  <a:rPr lang="fr-FR" sz="12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Equipe EPC</a:t>
                </a:r>
              </a:p>
              <a:p>
                <a:pPr algn="just"/>
                <a:r>
                  <a:rPr lang="fr-FR" sz="12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Contact</a:t>
                </a:r>
                <a:r>
                  <a:rPr lang="fr-FR" sz="1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: </a:t>
                </a:r>
                <a:r>
                  <a:rPr lang="fr-FR" sz="1200" dirty="0" smtClean="0">
                    <a:latin typeface="Times New Roman" panose="02020603050405020304" pitchFamily="18" charset="0"/>
                    <a:cs typeface="Times New Roman" panose="02020603050405020304" pitchFamily="18" charset="0"/>
                    <a:hlinkClick r:id="rId41"/>
                  </a:rPr>
                  <a:t>Marie-Agnes.Coutellec@inra.fr</a:t>
                </a:r>
                <a:endParaRPr lang="fr-FR" sz="12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just"/>
                <a:endParaRPr lang="fr-FR" sz="12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pic>
            <p:nvPicPr>
              <p:cNvPr id="1609" name="Picture 2" descr="Logo tutelle UPS"/>
              <p:cNvPicPr>
                <a:picLocks noChangeAspect="1" noChangeArrowheads="1"/>
              </p:cNvPicPr>
              <p:nvPr/>
            </p:nvPicPr>
            <p:blipFill>
              <a:blip r:embed="rId4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-16201283" y="3135918"/>
                <a:ext cx="359407" cy="338869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1610" name="Picture 4" descr="Logo tutelle AgroParisTech"/>
              <p:cNvPicPr>
                <a:picLocks noChangeAspect="1" noChangeArrowheads="1"/>
              </p:cNvPicPr>
              <p:nvPr/>
            </p:nvPicPr>
            <p:blipFill>
              <a:blip r:embed="rId4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-17041204" y="3135918"/>
                <a:ext cx="782532" cy="293449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1612" name="Picture 8" descr="Logo ESE"/>
              <p:cNvPicPr>
                <a:picLocks noChangeAspect="1" noChangeArrowheads="1"/>
              </p:cNvPicPr>
              <p:nvPr/>
            </p:nvPicPr>
            <p:blipFill>
              <a:blip r:embed="rId4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-17949965" y="3135918"/>
                <a:ext cx="612000" cy="34807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pic>
          <p:nvPicPr>
            <p:cNvPr id="343" name="Picture 4" descr="CNRS"/>
            <p:cNvPicPr preferRelativeResize="0">
              <a:picLocks noChangeArrowheads="1"/>
            </p:cNvPicPr>
            <p:nvPr/>
          </p:nvPicPr>
          <p:blipFill rotWithShape="1">
            <a:blip r:embed="rId21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5780" t="807" r="24584" b="-807"/>
            <a:stretch/>
          </p:blipFill>
          <p:spPr bwMode="auto">
            <a:xfrm>
              <a:off x="4004887" y="6055533"/>
              <a:ext cx="425811" cy="4002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357" name="Groupe 356"/>
          <p:cNvGrpSpPr/>
          <p:nvPr/>
        </p:nvGrpSpPr>
        <p:grpSpPr>
          <a:xfrm>
            <a:off x="14127863" y="746277"/>
            <a:ext cx="3600000" cy="2892207"/>
            <a:chOff x="12150449" y="4017185"/>
            <a:chExt cx="3600000" cy="2892207"/>
          </a:xfrm>
        </p:grpSpPr>
        <p:pic>
          <p:nvPicPr>
            <p:cNvPr id="345" name="Picture 4" descr="CNRS"/>
            <p:cNvPicPr preferRelativeResize="0">
              <a:picLocks noChangeArrowheads="1"/>
            </p:cNvPicPr>
            <p:nvPr/>
          </p:nvPicPr>
          <p:blipFill rotWithShape="1">
            <a:blip r:embed="rId21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5780" t="807" r="24584" b="-807"/>
            <a:stretch/>
          </p:blipFill>
          <p:spPr bwMode="auto">
            <a:xfrm>
              <a:off x="13211448" y="4167810"/>
              <a:ext cx="425811" cy="4002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grpSp>
          <p:nvGrpSpPr>
            <p:cNvPr id="46" name="Groupe 45"/>
            <p:cNvGrpSpPr/>
            <p:nvPr/>
          </p:nvGrpSpPr>
          <p:grpSpPr>
            <a:xfrm>
              <a:off x="12150449" y="4017185"/>
              <a:ext cx="3600000" cy="2892207"/>
              <a:chOff x="17187974" y="2483025"/>
              <a:chExt cx="3240000" cy="2892207"/>
            </a:xfrm>
          </p:grpSpPr>
          <p:pic>
            <p:nvPicPr>
              <p:cNvPr id="1571" name="Picture 6" descr="http://log.univ-littoral.fr/local/cache-vignettes/L156xH60/LogoUL-62750.jpg"/>
              <p:cNvPicPr>
                <a:picLocks noChangeAspect="1" noChangeArrowheads="1"/>
              </p:cNvPicPr>
              <p:nvPr/>
            </p:nvPicPr>
            <p:blipFill>
              <a:blip r:embed="rId4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8651933" y="2560333"/>
                <a:ext cx="1030044" cy="585621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1572" name="Picture 8" descr="http://log.univ-littoral.fr/local/cache-vignettes/L103xH70/LogoULCO-1083b.jpg"/>
              <p:cNvPicPr>
                <a:picLocks noChangeAspect="1" noChangeArrowheads="1"/>
              </p:cNvPicPr>
              <p:nvPr/>
            </p:nvPicPr>
            <p:blipFill>
              <a:blip r:embed="rId4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9744967" y="2563785"/>
                <a:ext cx="576064" cy="578717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1569" name="Picture 2" descr="Laboratoire d'Océanologie et de Géosciences - UMR 8187 LOG"/>
              <p:cNvPicPr>
                <a:picLocks noChangeAspect="1" noChangeArrowheads="1"/>
              </p:cNvPicPr>
              <p:nvPr/>
            </p:nvPicPr>
            <p:blipFill>
              <a:blip r:embed="rId47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7429994" y="2483025"/>
                <a:ext cx="576064" cy="740237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grpSp>
            <p:nvGrpSpPr>
              <p:cNvPr id="1568" name="Groupe 1567"/>
              <p:cNvGrpSpPr/>
              <p:nvPr/>
            </p:nvGrpSpPr>
            <p:grpSpPr>
              <a:xfrm>
                <a:off x="17187974" y="2483964"/>
                <a:ext cx="3240000" cy="2891268"/>
                <a:chOff x="5856929" y="34085"/>
                <a:chExt cx="3240000" cy="1955934"/>
              </a:xfrm>
            </p:grpSpPr>
            <p:sp>
              <p:nvSpPr>
                <p:cNvPr id="1573" name="Rectangle à coins arrondis 1572"/>
                <p:cNvSpPr/>
                <p:nvPr/>
              </p:nvSpPr>
              <p:spPr>
                <a:xfrm>
                  <a:off x="5856929" y="34085"/>
                  <a:ext cx="3240000" cy="1955934"/>
                </a:xfrm>
                <a:prstGeom prst="roundRect">
                  <a:avLst/>
                </a:pr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fr-FR" sz="2520"/>
                </a:p>
              </p:txBody>
            </p:sp>
            <p:sp>
              <p:nvSpPr>
                <p:cNvPr id="1574" name="Rectangle 1573"/>
                <p:cNvSpPr/>
                <p:nvPr/>
              </p:nvSpPr>
              <p:spPr>
                <a:xfrm>
                  <a:off x="5907729" y="280466"/>
                  <a:ext cx="3189200" cy="1686500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pPr algn="just"/>
                  <a:r>
                    <a:rPr lang="fr-FR" sz="1200" b="1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    </a:t>
                  </a:r>
                </a:p>
                <a:p>
                  <a:pPr algn="just"/>
                  <a:endParaRPr lang="fr-FR" sz="1200" b="1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  <a:p>
                  <a:r>
                    <a:rPr lang="fr-FR" sz="1200" b="1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LOG UMR 8187</a:t>
                  </a:r>
                </a:p>
                <a:p>
                  <a:r>
                    <a:rPr lang="fr-FR" sz="1200" b="1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Equipe Diversité, processus </a:t>
                  </a:r>
                  <a:r>
                    <a:rPr lang="fr-FR" sz="1200" b="1" dirty="0" smtClean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et </a:t>
                  </a:r>
                  <a:r>
                    <a:rPr lang="fr-FR" sz="1200" b="1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interactions dans les écosystèmes marins</a:t>
                  </a:r>
                  <a:endParaRPr lang="fr-FR" sz="12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  <a:p>
                  <a:r>
                    <a:rPr lang="fr-FR" sz="1200" b="1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Equipe Ecosystème, biodiversité et changements globaux</a:t>
                  </a:r>
                </a:p>
                <a:p>
                  <a:r>
                    <a:rPr lang="fr-FR" sz="1200" b="1" dirty="0" smtClean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Contact</a:t>
                  </a:r>
                  <a:r>
                    <a:rPr lang="fr-FR" sz="1200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: </a:t>
                  </a:r>
                  <a:r>
                    <a:rPr lang="fr-FR" sz="1200" dirty="0" smtClean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 </a:t>
                  </a:r>
                  <a:r>
                    <a:rPr lang="fr-FR" sz="1200" dirty="0" smtClean="0">
                      <a:latin typeface="Times New Roman" panose="02020603050405020304" pitchFamily="18" charset="0"/>
                      <a:cs typeface="Times New Roman" panose="02020603050405020304" pitchFamily="18" charset="0"/>
                      <a:hlinkClick r:id="rId48"/>
                    </a:rPr>
                    <a:t>sami.souissi@univ-lille1.fr</a:t>
                  </a:r>
                  <a:r>
                    <a:rPr lang="fr-FR" sz="1200" dirty="0" smtClean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 </a:t>
                  </a:r>
                  <a:endParaRPr lang="fr-FR" sz="12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  <a:p>
                  <a:r>
                    <a:rPr lang="fr-FR" sz="1200" u="sng" dirty="0" smtClean="0">
                      <a:solidFill>
                        <a:srgbClr val="0000FF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  <a:hlinkClick r:id="rId49"/>
                    </a:rPr>
                    <a:t>                 Rachid.amara@univ-littoral.fr</a:t>
                  </a:r>
                  <a:endParaRPr lang="fr-FR" sz="1200" u="sng" dirty="0" smtClean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  <a:p>
                  <a:endParaRPr lang="fr-FR" sz="1200" u="sng" dirty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  <a:p>
                  <a:r>
                    <a:rPr lang="fr-FR" sz="1200" b="1" dirty="0" smtClean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Outils:</a:t>
                  </a:r>
                </a:p>
                <a:p>
                  <a:r>
                    <a:rPr lang="fr-FR" sz="1200" i="1" dirty="0" err="1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Eurytemora</a:t>
                  </a:r>
                  <a:r>
                    <a:rPr lang="fr-FR" sz="1200" i="1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 </a:t>
                  </a:r>
                  <a:r>
                    <a:rPr lang="fr-FR" sz="1200" i="1" dirty="0" smtClean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affinis </a:t>
                  </a:r>
                  <a:r>
                    <a:rPr lang="fr-FR" sz="1200" dirty="0" smtClean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/ Indices </a:t>
                  </a:r>
                  <a:r>
                    <a:rPr lang="fr-FR" sz="1200" dirty="0" err="1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morphométriques</a:t>
                  </a:r>
                  <a:endParaRPr lang="fr-FR" sz="12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  <a:p>
                  <a:endParaRPr lang="fr-FR" sz="1200" b="1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p:grpSp>
        </p:grpSp>
      </p:grpSp>
      <p:grpSp>
        <p:nvGrpSpPr>
          <p:cNvPr id="359" name="Groupe 358"/>
          <p:cNvGrpSpPr/>
          <p:nvPr/>
        </p:nvGrpSpPr>
        <p:grpSpPr>
          <a:xfrm>
            <a:off x="19509897" y="610817"/>
            <a:ext cx="4176701" cy="5591343"/>
            <a:chOff x="19509898" y="704490"/>
            <a:chExt cx="3600000" cy="6387047"/>
          </a:xfrm>
        </p:grpSpPr>
        <p:grpSp>
          <p:nvGrpSpPr>
            <p:cNvPr id="1511" name="Groupe 1510"/>
            <p:cNvGrpSpPr/>
            <p:nvPr/>
          </p:nvGrpSpPr>
          <p:grpSpPr>
            <a:xfrm>
              <a:off x="19509898" y="704490"/>
              <a:ext cx="3600000" cy="6387047"/>
              <a:chOff x="9733616" y="-2970764"/>
              <a:chExt cx="2952328" cy="4669123"/>
            </a:xfrm>
          </p:grpSpPr>
          <p:grpSp>
            <p:nvGrpSpPr>
              <p:cNvPr id="1666" name="Groupe 1665"/>
              <p:cNvGrpSpPr/>
              <p:nvPr/>
            </p:nvGrpSpPr>
            <p:grpSpPr>
              <a:xfrm>
                <a:off x="9733616" y="-2970764"/>
                <a:ext cx="2952328" cy="4669123"/>
                <a:chOff x="9570002" y="-3044076"/>
                <a:chExt cx="2952328" cy="4669123"/>
              </a:xfrm>
            </p:grpSpPr>
            <p:sp>
              <p:nvSpPr>
                <p:cNvPr id="1670" name="Rectangle à coins arrondis 1669"/>
                <p:cNvSpPr/>
                <p:nvPr/>
              </p:nvSpPr>
              <p:spPr>
                <a:xfrm>
                  <a:off x="9570002" y="-3044076"/>
                  <a:ext cx="2952328" cy="4669123"/>
                </a:xfrm>
                <a:prstGeom prst="roundRect">
                  <a:avLst/>
                </a:prstGeom>
                <a:solidFill>
                  <a:schemeClr val="bg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fr-FR" sz="2520"/>
                </a:p>
              </p:txBody>
            </p:sp>
            <p:sp>
              <p:nvSpPr>
                <p:cNvPr id="1671" name="Rectangle 1670"/>
                <p:cNvSpPr/>
                <p:nvPr/>
              </p:nvSpPr>
              <p:spPr>
                <a:xfrm>
                  <a:off x="9594361" y="-2829590"/>
                  <a:ext cx="2927969" cy="1417461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pPr algn="just"/>
                  <a:endParaRPr lang="fr-FR" sz="1200" b="1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  <a:p>
                  <a:pPr algn="just"/>
                  <a:endParaRPr lang="fr-FR" sz="1200" b="1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  <a:p>
                  <a:pPr algn="just"/>
                  <a:r>
                    <a:rPr lang="fr-FR" sz="1200" b="1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LIEC UMR 7360</a:t>
                  </a:r>
                </a:p>
                <a:p>
                  <a:pPr algn="just"/>
                  <a:r>
                    <a:rPr lang="fr-FR" sz="1200" b="1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Equipe EDEC</a:t>
                  </a:r>
                </a:p>
                <a:p>
                  <a:pPr algn="just"/>
                  <a:r>
                    <a:rPr lang="fr-FR" sz="1200" dirty="0" smtClean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Contact</a:t>
                  </a:r>
                  <a:r>
                    <a:rPr lang="fr-FR" sz="1200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: </a:t>
                  </a:r>
                  <a:r>
                    <a:rPr lang="fr-FR" sz="1200" dirty="0" smtClean="0">
                      <a:latin typeface="Times New Roman" panose="02020603050405020304" pitchFamily="18" charset="0"/>
                      <a:cs typeface="Times New Roman" panose="02020603050405020304" pitchFamily="18" charset="0"/>
                      <a:hlinkClick r:id="rId50"/>
                    </a:rPr>
                    <a:t>laure.giamberini@univ-lorraine.fr</a:t>
                  </a:r>
                  <a:endParaRPr lang="fr-FR" sz="12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  <a:p>
                  <a:pPr algn="just"/>
                  <a:r>
                    <a:rPr lang="fr-FR" sz="1200" dirty="0" smtClean="0">
                      <a:latin typeface="Times New Roman" panose="02020603050405020304" pitchFamily="18" charset="0"/>
                      <a:cs typeface="Times New Roman" panose="02020603050405020304" pitchFamily="18" charset="0"/>
                      <a:hlinkClick r:id="rId51"/>
                    </a:rPr>
                    <a:t>simon.devin@univ-lorraine.fr</a:t>
                  </a:r>
                  <a:r>
                    <a:rPr lang="fr-FR" sz="1200" dirty="0" smtClean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 </a:t>
                  </a:r>
                </a:p>
                <a:p>
                  <a:endParaRPr lang="fr-FR" sz="1200" u="sng" dirty="0">
                    <a:solidFill>
                      <a:srgbClr val="0000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  <a:p>
                  <a:r>
                    <a:rPr lang="fr-FR" sz="1200" b="1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Outils</a:t>
                  </a:r>
                  <a:r>
                    <a:rPr lang="fr-FR" sz="1200" b="1" dirty="0" smtClean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:</a:t>
                  </a:r>
                </a:p>
                <a:p>
                  <a:endParaRPr lang="fr-FR" sz="1200" b="1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  <a:p>
                  <a:pPr algn="just"/>
                  <a:endParaRPr lang="fr-FR" sz="12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p:grpSp>
          <p:pic>
            <p:nvPicPr>
              <p:cNvPr id="1667" name="Picture 2" descr="Résultat de recherche d'images pour &quot;LIEC UMR&quot;"/>
              <p:cNvPicPr>
                <a:picLocks noChangeAspect="1" noChangeArrowheads="1"/>
              </p:cNvPicPr>
              <p:nvPr/>
            </p:nvPicPr>
            <p:blipFill>
              <a:blip r:embed="rId52" cstate="print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0001200" y="-2885975"/>
                <a:ext cx="778698" cy="441611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1668" name="Picture 4" descr="Résultat de recherche d'images pour &quot;LIEC UMR&quot;"/>
              <p:cNvPicPr>
                <a:picLocks noChangeAspect="1" noChangeArrowheads="1"/>
              </p:cNvPicPr>
              <p:nvPr/>
            </p:nvPicPr>
            <p:blipFill>
              <a:blip r:embed="rId5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1604381" y="-2864286"/>
                <a:ext cx="936103" cy="338590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pic>
          <p:nvPicPr>
            <p:cNvPr id="346" name="Picture 4" descr="CNRS"/>
            <p:cNvPicPr preferRelativeResize="0">
              <a:picLocks noChangeArrowheads="1"/>
            </p:cNvPicPr>
            <p:nvPr/>
          </p:nvPicPr>
          <p:blipFill rotWithShape="1">
            <a:blip r:embed="rId21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5780" t="807" r="24584" b="-807"/>
            <a:stretch/>
          </p:blipFill>
          <p:spPr bwMode="auto">
            <a:xfrm>
              <a:off x="21282581" y="844890"/>
              <a:ext cx="425811" cy="4002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327" name="Groupe 326"/>
          <p:cNvGrpSpPr/>
          <p:nvPr/>
        </p:nvGrpSpPr>
        <p:grpSpPr>
          <a:xfrm>
            <a:off x="21656238" y="7412790"/>
            <a:ext cx="3240000" cy="1600787"/>
            <a:chOff x="18332186" y="10511725"/>
            <a:chExt cx="3240000" cy="1600787"/>
          </a:xfrm>
        </p:grpSpPr>
        <p:grpSp>
          <p:nvGrpSpPr>
            <p:cNvPr id="1520" name="Groupe 1519"/>
            <p:cNvGrpSpPr/>
            <p:nvPr/>
          </p:nvGrpSpPr>
          <p:grpSpPr>
            <a:xfrm>
              <a:off x="18332186" y="10511725"/>
              <a:ext cx="3240000" cy="1600787"/>
              <a:chOff x="5159077" y="-845489"/>
              <a:chExt cx="2872294" cy="1129309"/>
            </a:xfrm>
          </p:grpSpPr>
          <p:grpSp>
            <p:nvGrpSpPr>
              <p:cNvPr id="1640" name="Groupe 1639"/>
              <p:cNvGrpSpPr/>
              <p:nvPr/>
            </p:nvGrpSpPr>
            <p:grpSpPr>
              <a:xfrm>
                <a:off x="5159077" y="-845489"/>
                <a:ext cx="2872294" cy="1129309"/>
                <a:chOff x="4985374" y="-918610"/>
                <a:chExt cx="2872294" cy="1129309"/>
              </a:xfrm>
            </p:grpSpPr>
            <p:sp>
              <p:nvSpPr>
                <p:cNvPr id="1645" name="Rectangle à coins arrondis 1644"/>
                <p:cNvSpPr/>
                <p:nvPr/>
              </p:nvSpPr>
              <p:spPr>
                <a:xfrm>
                  <a:off x="4985374" y="-918610"/>
                  <a:ext cx="2872294" cy="1103079"/>
                </a:xfrm>
                <a:prstGeom prst="roundRect">
                  <a:avLst/>
                </a:prstGeom>
                <a:solidFill>
                  <a:schemeClr val="bg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fr-FR" sz="2520"/>
                </a:p>
              </p:txBody>
            </p:sp>
            <p:sp>
              <p:nvSpPr>
                <p:cNvPr id="1646" name="Rectangle 1645"/>
                <p:cNvSpPr/>
                <p:nvPr/>
              </p:nvSpPr>
              <p:spPr>
                <a:xfrm>
                  <a:off x="5046181" y="-636099"/>
                  <a:ext cx="2529152" cy="846798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pPr algn="just"/>
                  <a:endParaRPr lang="fr-FR" sz="1200" b="1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  <a:p>
                  <a:pPr algn="just"/>
                  <a:endParaRPr lang="fr-FR" sz="1200" b="1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  <a:p>
                  <a:pPr algn="just"/>
                  <a:r>
                    <a:rPr lang="fr-FR" sz="1200" b="1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LEHNA UMR 5023</a:t>
                  </a:r>
                </a:p>
                <a:p>
                  <a:pPr algn="just"/>
                  <a:r>
                    <a:rPr lang="fr-FR" sz="1200" b="1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Equipe </a:t>
                  </a:r>
                  <a:r>
                    <a:rPr lang="fr-FR" sz="1200" b="1" dirty="0" smtClean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IPE</a:t>
                  </a:r>
                </a:p>
                <a:p>
                  <a:pPr algn="just"/>
                  <a:r>
                    <a:rPr lang="fr-FR" sz="1200" dirty="0" smtClean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Contact</a:t>
                  </a:r>
                  <a:r>
                    <a:rPr lang="fr-FR" sz="1200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: </a:t>
                  </a:r>
                  <a:r>
                    <a:rPr lang="fr-FR" sz="1200" dirty="0" smtClean="0">
                      <a:latin typeface="Times New Roman" panose="02020603050405020304" pitchFamily="18" charset="0"/>
                      <a:cs typeface="Times New Roman" panose="02020603050405020304" pitchFamily="18" charset="0"/>
                      <a:hlinkClick r:id="rId54"/>
                    </a:rPr>
                    <a:t>alain.devaux@entpe.fr</a:t>
                  </a:r>
                  <a:r>
                    <a:rPr lang="fr-FR" sz="1200" dirty="0" smtClean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 </a:t>
                  </a:r>
                  <a:endParaRPr lang="fr-FR" sz="12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  <a:p>
                  <a:pPr algn="just"/>
                  <a:endParaRPr lang="fr-FR" sz="12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p:grpSp>
          <p:pic>
            <p:nvPicPr>
              <p:cNvPr id="1641" name="Picture 2" descr="Résultat de recherche d'images pour &quot;lehna UMR&quot;"/>
              <p:cNvPicPr>
                <a:picLocks noChangeAspect="1" noChangeArrowheads="1"/>
              </p:cNvPicPr>
              <p:nvPr/>
            </p:nvPicPr>
            <p:blipFill rotWithShape="1">
              <a:blip r:embed="rId5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5714" t="63736" r="79069" b="13152"/>
              <a:stretch/>
            </p:blipFill>
            <p:spPr bwMode="auto">
              <a:xfrm>
                <a:off x="7609123" y="-751488"/>
                <a:ext cx="341130" cy="309600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1642" name="Picture 2" descr="Résultat de recherche d'images pour &quot;lehna UMR&quot;"/>
              <p:cNvPicPr>
                <a:picLocks noChangeAspect="1" noChangeArrowheads="1"/>
              </p:cNvPicPr>
              <p:nvPr/>
            </p:nvPicPr>
            <p:blipFill rotWithShape="1">
              <a:blip r:embed="rId56" cstate="print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33072" t="9227" r="6843" b="13877"/>
              <a:stretch/>
            </p:blipFill>
            <p:spPr bwMode="auto">
              <a:xfrm>
                <a:off x="5396820" y="-828320"/>
                <a:ext cx="734031" cy="561319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1644" name="Picture 2" descr="Résultat de recherche d'images pour &quot;lehna UMR&quot;"/>
              <p:cNvPicPr>
                <a:picLocks noChangeAspect="1" noChangeArrowheads="1"/>
              </p:cNvPicPr>
              <p:nvPr/>
            </p:nvPicPr>
            <p:blipFill rotWithShape="1">
              <a:blip r:embed="rId5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5714" t="10033" r="68956" b="62653"/>
              <a:stretch/>
            </p:blipFill>
            <p:spPr bwMode="auto">
              <a:xfrm>
                <a:off x="6353280" y="-745016"/>
                <a:ext cx="677511" cy="36407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pic>
          <p:nvPicPr>
            <p:cNvPr id="347" name="Picture 4" descr="CNRS"/>
            <p:cNvPicPr preferRelativeResize="0">
              <a:picLocks noChangeArrowheads="1"/>
            </p:cNvPicPr>
            <p:nvPr/>
          </p:nvPicPr>
          <p:blipFill rotWithShape="1">
            <a:blip r:embed="rId21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5780" t="807" r="24584" b="-807"/>
            <a:stretch/>
          </p:blipFill>
          <p:spPr bwMode="auto">
            <a:xfrm>
              <a:off x="20509938" y="10611733"/>
              <a:ext cx="425811" cy="4002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341" name="Groupe 340"/>
          <p:cNvGrpSpPr/>
          <p:nvPr/>
        </p:nvGrpSpPr>
        <p:grpSpPr>
          <a:xfrm>
            <a:off x="1111278" y="7955633"/>
            <a:ext cx="3600000" cy="2965688"/>
            <a:chOff x="1111278" y="7955633"/>
            <a:chExt cx="3600000" cy="2965688"/>
          </a:xfrm>
        </p:grpSpPr>
        <p:grpSp>
          <p:nvGrpSpPr>
            <p:cNvPr id="1504" name="Groupe 1503"/>
            <p:cNvGrpSpPr/>
            <p:nvPr/>
          </p:nvGrpSpPr>
          <p:grpSpPr>
            <a:xfrm>
              <a:off x="1111278" y="7955633"/>
              <a:ext cx="3600000" cy="2965688"/>
              <a:chOff x="6020083" y="116632"/>
              <a:chExt cx="3007177" cy="1915497"/>
            </a:xfrm>
          </p:grpSpPr>
          <p:pic>
            <p:nvPicPr>
              <p:cNvPr id="1697" name="Picture 2" descr="Résultat de recherche d'images pour &quot;ifremer&quot;"/>
              <p:cNvPicPr>
                <a:picLocks noChangeAspect="1" noChangeArrowheads="1"/>
              </p:cNvPicPr>
              <p:nvPr/>
            </p:nvPicPr>
            <p:blipFill>
              <a:blip r:embed="rId57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8200018" y="149557"/>
                <a:ext cx="684000" cy="246016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grpSp>
            <p:nvGrpSpPr>
              <p:cNvPr id="1695" name="Groupe 1694"/>
              <p:cNvGrpSpPr/>
              <p:nvPr/>
            </p:nvGrpSpPr>
            <p:grpSpPr>
              <a:xfrm>
                <a:off x="6020083" y="116632"/>
                <a:ext cx="3007177" cy="1915497"/>
                <a:chOff x="6025081" y="116632"/>
                <a:chExt cx="3007177" cy="1915497"/>
              </a:xfrm>
            </p:grpSpPr>
            <p:grpSp>
              <p:nvGrpSpPr>
                <p:cNvPr id="1699" name="Groupe 1698"/>
                <p:cNvGrpSpPr/>
                <p:nvPr/>
              </p:nvGrpSpPr>
              <p:grpSpPr>
                <a:xfrm>
                  <a:off x="6025081" y="116632"/>
                  <a:ext cx="3007177" cy="1915497"/>
                  <a:chOff x="6014323" y="188640"/>
                  <a:chExt cx="3007177" cy="1915497"/>
                </a:xfrm>
              </p:grpSpPr>
              <p:sp>
                <p:nvSpPr>
                  <p:cNvPr id="1701" name="Rectangle à coins arrondis 1700"/>
                  <p:cNvSpPr/>
                  <p:nvPr/>
                </p:nvSpPr>
                <p:spPr>
                  <a:xfrm>
                    <a:off x="6014323" y="188640"/>
                    <a:ext cx="2952328" cy="1915497"/>
                  </a:xfrm>
                  <a:prstGeom prst="roundRect">
                    <a:avLst/>
                  </a:prstGeom>
                  <a:noFill/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fr-FR" sz="2520"/>
                  </a:p>
                </p:txBody>
              </p:sp>
              <p:sp>
                <p:nvSpPr>
                  <p:cNvPr id="1702" name="Rectangle 1701"/>
                  <p:cNvSpPr/>
                  <p:nvPr/>
                </p:nvSpPr>
                <p:spPr>
                  <a:xfrm>
                    <a:off x="6033676" y="476672"/>
                    <a:ext cx="2987824" cy="1133095"/>
                  </a:xfrm>
                  <a:prstGeom prst="rect">
                    <a:avLst/>
                  </a:prstGeom>
                </p:spPr>
                <p:txBody>
                  <a:bodyPr wrap="square">
                    <a:spAutoFit/>
                  </a:bodyPr>
                  <a:lstStyle/>
                  <a:p>
                    <a:pPr algn="just"/>
                    <a:endParaRPr lang="fr-FR" sz="1200" b="1" dirty="0" smtClean="0"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  <a:p>
                    <a:pPr algn="just"/>
                    <a:r>
                      <a:rPr lang="fr-FR" sz="1200" b="1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LEMAR(UMR6539</a:t>
                    </a:r>
                    <a:r>
                      <a:rPr lang="fr-FR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) </a:t>
                    </a:r>
                  </a:p>
                  <a:p>
                    <a:pPr algn="just"/>
                    <a:r>
                      <a:rPr lang="fr-FR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Equipe PANORAMA</a:t>
                    </a:r>
                  </a:p>
                  <a:p>
                    <a:pPr algn="just"/>
                    <a:r>
                      <a:rPr lang="fr-FR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Contact</a:t>
                    </a:r>
                    <a:r>
                      <a:rPr lang="fr-F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: </a:t>
                    </a:r>
                    <a:r>
                      <a:rPr lang="fr-FR" sz="1200" u="sng" dirty="0">
                        <a:solidFill>
                          <a:srgbClr val="0000FF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Michel</a:t>
                    </a:r>
                    <a:r>
                      <a:rPr lang="fr-FR" sz="1200" u="sng" dirty="0">
                        <a:solidFill>
                          <a:srgbClr val="0000FF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  <a:hlinkClick r:id="rId58"/>
                      </a:rPr>
                      <a:t>.</a:t>
                    </a:r>
                    <a:r>
                      <a:rPr lang="fr-F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  <a:hlinkClick r:id="rId58"/>
                      </a:rPr>
                      <a:t>Auffret@univ-brest.fr</a:t>
                    </a:r>
                    <a:endParaRPr lang="fr-FR" sz="1200" dirty="0"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  <a:p>
                    <a:pPr algn="just"/>
                    <a:endParaRPr lang="fr-FR" sz="1200" dirty="0"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  <a:p>
                    <a:pPr algn="just"/>
                    <a:r>
                      <a:rPr lang="fr-FR" sz="1200" b="1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Outils</a:t>
                    </a:r>
                    <a:r>
                      <a:rPr lang="fr-FR" sz="12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: </a:t>
                    </a:r>
                    <a:endParaRPr lang="fr-FR" sz="1200" dirty="0"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  <a:p>
                    <a:pPr algn="just"/>
                    <a:r>
                      <a:rPr lang="fr-FR" sz="1200" i="1" dirty="0" err="1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Mytilus</a:t>
                    </a:r>
                    <a:r>
                      <a:rPr lang="fr-FR" sz="1200" i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 </a:t>
                    </a:r>
                    <a:r>
                      <a:rPr lang="fr-FR" sz="1200" i="1" dirty="0" err="1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edulis</a:t>
                    </a:r>
                    <a:r>
                      <a:rPr lang="fr-FR" sz="1200" i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 </a:t>
                    </a:r>
                    <a:r>
                      <a:rPr lang="fr-F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/ phagocytose</a:t>
                    </a:r>
                  </a:p>
                  <a:p>
                    <a:pPr algn="just"/>
                    <a:endParaRPr lang="fr-FR" sz="1200" dirty="0"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  <a:p>
                    <a:pPr algn="just"/>
                    <a:r>
                      <a:rPr lang="fr-F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     </a:t>
                    </a:r>
                  </a:p>
                </p:txBody>
              </p:sp>
            </p:grpSp>
            <p:pic>
              <p:nvPicPr>
                <p:cNvPr id="1700" name="Picture 8" descr="Résultat de recherche d'images pour &quot;lemar 6539&quot;"/>
                <p:cNvPicPr>
                  <a:picLocks noChangeAspect="1" noChangeArrowheads="1"/>
                </p:cNvPicPr>
                <p:nvPr/>
              </p:nvPicPr>
              <p:blipFill>
                <a:blip r:embed="rId59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6241105" y="160448"/>
                  <a:ext cx="936000" cy="337932"/>
                </a:xfrm>
                <a:prstGeom prst="rect">
                  <a:avLst/>
                </a:prstGeom>
                <a:noFill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</p:pic>
          </p:grpSp>
        </p:grpSp>
        <p:pic>
          <p:nvPicPr>
            <p:cNvPr id="342" name="Picture 4" descr="CNRS"/>
            <p:cNvPicPr preferRelativeResize="0">
              <a:picLocks noChangeArrowheads="1"/>
            </p:cNvPicPr>
            <p:nvPr/>
          </p:nvPicPr>
          <p:blipFill rotWithShape="1">
            <a:blip r:embed="rId21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5780" t="807" r="24584" b="-807"/>
            <a:stretch/>
          </p:blipFill>
          <p:spPr bwMode="auto">
            <a:xfrm>
              <a:off x="3169881" y="8030556"/>
              <a:ext cx="425811" cy="4002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48" name="Image 347"/>
            <p:cNvPicPr>
              <a:picLocks noChangeAspect="1"/>
            </p:cNvPicPr>
            <p:nvPr/>
          </p:nvPicPr>
          <p:blipFill>
            <a:blip r:embed="rId3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71266" y="8079490"/>
              <a:ext cx="533165" cy="342852"/>
            </a:xfrm>
            <a:prstGeom prst="rect">
              <a:avLst/>
            </a:prstGeom>
          </p:spPr>
        </p:pic>
      </p:grpSp>
      <p:grpSp>
        <p:nvGrpSpPr>
          <p:cNvPr id="329" name="Groupe 328"/>
          <p:cNvGrpSpPr/>
          <p:nvPr/>
        </p:nvGrpSpPr>
        <p:grpSpPr>
          <a:xfrm>
            <a:off x="21711559" y="20103422"/>
            <a:ext cx="3240000" cy="1866116"/>
            <a:chOff x="21711559" y="20103422"/>
            <a:chExt cx="3240000" cy="1866116"/>
          </a:xfrm>
        </p:grpSpPr>
        <p:grpSp>
          <p:nvGrpSpPr>
            <p:cNvPr id="1538" name="Groupe 1537"/>
            <p:cNvGrpSpPr/>
            <p:nvPr/>
          </p:nvGrpSpPr>
          <p:grpSpPr>
            <a:xfrm>
              <a:off x="21711559" y="20103422"/>
              <a:ext cx="3240000" cy="1866116"/>
              <a:chOff x="6020542" y="114752"/>
              <a:chExt cx="2991594" cy="1321992"/>
            </a:xfrm>
          </p:grpSpPr>
          <p:grpSp>
            <p:nvGrpSpPr>
              <p:cNvPr id="1575" name="Groupe 1574"/>
              <p:cNvGrpSpPr/>
              <p:nvPr/>
            </p:nvGrpSpPr>
            <p:grpSpPr>
              <a:xfrm>
                <a:off x="6020542" y="114752"/>
                <a:ext cx="2991594" cy="1321992"/>
                <a:chOff x="5856928" y="34084"/>
                <a:chExt cx="2991594" cy="1321992"/>
              </a:xfrm>
            </p:grpSpPr>
            <p:sp>
              <p:nvSpPr>
                <p:cNvPr id="1579" name="Rectangle à coins arrondis 1578"/>
                <p:cNvSpPr/>
                <p:nvPr/>
              </p:nvSpPr>
              <p:spPr>
                <a:xfrm>
                  <a:off x="5856928" y="34084"/>
                  <a:ext cx="2952328" cy="1196265"/>
                </a:xfrm>
                <a:prstGeom prst="roundRect">
                  <a:avLst/>
                </a:prstGeom>
                <a:solidFill>
                  <a:schemeClr val="bg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fr-FR" sz="2520"/>
                </a:p>
              </p:txBody>
            </p:sp>
            <p:sp>
              <p:nvSpPr>
                <p:cNvPr id="1580" name="Rectangle 1579"/>
                <p:cNvSpPr/>
                <p:nvPr/>
              </p:nvSpPr>
              <p:spPr>
                <a:xfrm>
                  <a:off x="5856928" y="636561"/>
                  <a:ext cx="2991594" cy="719515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pPr algn="just"/>
                  <a:r>
                    <a:rPr lang="fr-FR" sz="1200" b="1" dirty="0" smtClean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IMBE </a:t>
                  </a:r>
                  <a:r>
                    <a:rPr lang="fr-FR" sz="1200" b="1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UMR 7263</a:t>
                  </a:r>
                </a:p>
                <a:p>
                  <a:pPr algn="just"/>
                  <a:r>
                    <a:rPr lang="fr-FR" sz="1200" b="1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Equipe Biomarqueurs</a:t>
                  </a:r>
                  <a:r>
                    <a:rPr lang="fr-FR" sz="1200" b="1" dirty="0" smtClean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, Environnement </a:t>
                  </a:r>
                  <a:r>
                    <a:rPr lang="fr-FR" sz="1200" b="1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santé</a:t>
                  </a:r>
                  <a:endParaRPr lang="fr-FR" sz="12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  <a:p>
                  <a:pPr algn="just"/>
                  <a:r>
                    <a:rPr lang="fr-FR" sz="1200" b="1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Contact</a:t>
                  </a:r>
                  <a:r>
                    <a:rPr lang="fr-FR" sz="1200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: </a:t>
                  </a:r>
                  <a:r>
                    <a:rPr lang="fr-FR" sz="1200" dirty="0" smtClean="0">
                      <a:latin typeface="Times New Roman" panose="02020603050405020304" pitchFamily="18" charset="0"/>
                      <a:cs typeface="Times New Roman" panose="02020603050405020304" pitchFamily="18" charset="0"/>
                      <a:hlinkClick r:id="rId16"/>
                    </a:rPr>
                    <a:t>julien.issartel@imbe.fr</a:t>
                  </a:r>
                  <a:endParaRPr lang="fr-FR" sz="1200" b="1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  <a:p>
                  <a:pPr algn="just"/>
                  <a:endParaRPr lang="fr-FR" sz="12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  <a:p>
                  <a:pPr algn="just"/>
                  <a:endParaRPr lang="fr-FR" sz="12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p:grpSp>
          <p:pic>
            <p:nvPicPr>
              <p:cNvPr id="1576" name="Picture 2" descr="https://www.imbe.fr/IMG/siteon0.png?1504616513"/>
              <p:cNvPicPr>
                <a:picLocks noChangeAspect="1" noChangeArrowheads="1"/>
              </p:cNvPicPr>
              <p:nvPr/>
            </p:nvPicPr>
            <p:blipFill rotWithShape="1">
              <a:blip r:embed="rId60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" t="-25709" r="-10050" b="-11311"/>
              <a:stretch/>
            </p:blipFill>
            <p:spPr bwMode="auto">
              <a:xfrm>
                <a:off x="6200452" y="114752"/>
                <a:ext cx="877917" cy="561129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1577" name="Picture 4" descr="Retour Accueil"/>
              <p:cNvPicPr>
                <a:picLocks noChangeAspect="1" noChangeArrowheads="1"/>
              </p:cNvPicPr>
              <p:nvPr/>
            </p:nvPicPr>
            <p:blipFill rotWithShape="1">
              <a:blip r:embed="rId61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t="72595" r="83492" b="6063"/>
              <a:stretch/>
            </p:blipFill>
            <p:spPr bwMode="auto">
              <a:xfrm>
                <a:off x="8376236" y="206820"/>
                <a:ext cx="433848" cy="545868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pic>
          <p:nvPicPr>
            <p:cNvPr id="338" name="Picture 4" descr="CNRS"/>
            <p:cNvPicPr preferRelativeResize="0">
              <a:picLocks noChangeArrowheads="1"/>
            </p:cNvPicPr>
            <p:nvPr/>
          </p:nvPicPr>
          <p:blipFill rotWithShape="1">
            <a:blip r:embed="rId21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5780" t="807" r="24584" b="-807"/>
            <a:stretch/>
          </p:blipFill>
          <p:spPr bwMode="auto">
            <a:xfrm>
              <a:off x="23686599" y="20210881"/>
              <a:ext cx="425811" cy="4002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49" name="Image 348"/>
            <p:cNvPicPr>
              <a:picLocks noChangeAspect="1"/>
            </p:cNvPicPr>
            <p:nvPr/>
          </p:nvPicPr>
          <p:blipFill>
            <a:blip r:embed="rId3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3020973" y="20227732"/>
              <a:ext cx="533165" cy="342852"/>
            </a:xfrm>
            <a:prstGeom prst="rect">
              <a:avLst/>
            </a:prstGeom>
          </p:spPr>
        </p:pic>
      </p:grpSp>
      <p:grpSp>
        <p:nvGrpSpPr>
          <p:cNvPr id="1477" name="Groupe 1476"/>
          <p:cNvGrpSpPr/>
          <p:nvPr/>
        </p:nvGrpSpPr>
        <p:grpSpPr>
          <a:xfrm>
            <a:off x="18350335" y="20103421"/>
            <a:ext cx="3264793" cy="2522242"/>
            <a:chOff x="18350335" y="20103421"/>
            <a:chExt cx="3264793" cy="2522242"/>
          </a:xfrm>
        </p:grpSpPr>
        <p:grpSp>
          <p:nvGrpSpPr>
            <p:cNvPr id="1476" name="Groupe 1475"/>
            <p:cNvGrpSpPr/>
            <p:nvPr/>
          </p:nvGrpSpPr>
          <p:grpSpPr>
            <a:xfrm>
              <a:off x="18350335" y="20103421"/>
              <a:ext cx="3264793" cy="2522242"/>
              <a:chOff x="18350335" y="20103421"/>
              <a:chExt cx="3264793" cy="2522242"/>
            </a:xfrm>
          </p:grpSpPr>
          <p:pic>
            <p:nvPicPr>
              <p:cNvPr id="1593" name="Picture 6" descr="HydroSciences Montpellier"/>
              <p:cNvPicPr>
                <a:picLocks noChangeAspect="1" noChangeArrowheads="1"/>
              </p:cNvPicPr>
              <p:nvPr/>
            </p:nvPicPr>
            <p:blipFill>
              <a:blip r:embed="rId6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8560848" y="20149288"/>
                <a:ext cx="633475" cy="704557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grpSp>
            <p:nvGrpSpPr>
              <p:cNvPr id="1592" name="Groupe 1591"/>
              <p:cNvGrpSpPr/>
              <p:nvPr/>
            </p:nvGrpSpPr>
            <p:grpSpPr>
              <a:xfrm>
                <a:off x="18350335" y="20103421"/>
                <a:ext cx="3264793" cy="2522242"/>
                <a:chOff x="5856929" y="34084"/>
                <a:chExt cx="3014486" cy="1786803"/>
              </a:xfrm>
            </p:grpSpPr>
            <p:sp>
              <p:nvSpPr>
                <p:cNvPr id="1597" name="Rectangle à coins arrondis 1596"/>
                <p:cNvSpPr/>
                <p:nvPr/>
              </p:nvSpPr>
              <p:spPr>
                <a:xfrm>
                  <a:off x="5856929" y="34084"/>
                  <a:ext cx="2952328" cy="1786803"/>
                </a:xfrm>
                <a:prstGeom prst="roundRect">
                  <a:avLst/>
                </a:pr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fr-FR" sz="2520"/>
                </a:p>
              </p:txBody>
            </p:sp>
            <p:sp>
              <p:nvSpPr>
                <p:cNvPr id="1598" name="Rectangle 1597"/>
                <p:cNvSpPr/>
                <p:nvPr/>
              </p:nvSpPr>
              <p:spPr>
                <a:xfrm>
                  <a:off x="5879821" y="399086"/>
                  <a:ext cx="2991594" cy="1111976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pPr algn="just"/>
                  <a:r>
                    <a:rPr lang="fr-FR" sz="1200" b="1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    </a:t>
                  </a:r>
                </a:p>
                <a:p>
                  <a:pPr algn="just"/>
                  <a:r>
                    <a:rPr lang="fr-FR" sz="1200" b="1" dirty="0" err="1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Hydrosciences</a:t>
                  </a:r>
                  <a:r>
                    <a:rPr lang="fr-FR" sz="1200" b="1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 Montpellier</a:t>
                  </a:r>
                </a:p>
                <a:p>
                  <a:pPr algn="just"/>
                  <a:r>
                    <a:rPr lang="fr-FR" sz="1200" b="1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Equipe </a:t>
                  </a:r>
                  <a:r>
                    <a:rPr lang="fr-FR" sz="1200" b="1" dirty="0" err="1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ContEm</a:t>
                  </a:r>
                  <a:endParaRPr lang="fr-FR" sz="12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  <a:p>
                  <a:pPr algn="just"/>
                  <a:r>
                    <a:rPr lang="fr-FR" sz="1200" b="1" dirty="0" smtClean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Contact</a:t>
                  </a:r>
                  <a:r>
                    <a:rPr lang="fr-FR" sz="1200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: </a:t>
                  </a:r>
                  <a:r>
                    <a:rPr lang="fr-FR" sz="1200" dirty="0">
                      <a:latin typeface="Times New Roman" panose="02020603050405020304" pitchFamily="18" charset="0"/>
                      <a:cs typeface="Times New Roman" panose="02020603050405020304" pitchFamily="18" charset="0"/>
                      <a:hlinkClick r:id="rId63"/>
                    </a:rPr>
                    <a:t>egomez@univ-montp2.fr</a:t>
                  </a:r>
                  <a:endParaRPr lang="fr-FR" sz="12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  <a:p>
                  <a:pPr algn="just"/>
                  <a:endParaRPr lang="fr-FR" sz="12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  <a:p>
                  <a:pPr algn="just"/>
                  <a:r>
                    <a:rPr lang="fr-FR" sz="1200" b="1" dirty="0" smtClean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Outils: </a:t>
                  </a:r>
                  <a:endParaRPr lang="fr-FR" sz="1200" b="1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  <a:p>
                  <a:r>
                    <a:rPr lang="fr-FR" sz="1200" i="1" dirty="0" err="1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Mytilus</a:t>
                  </a:r>
                  <a:r>
                    <a:rPr lang="fr-FR" sz="1200" i="1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 </a:t>
                  </a:r>
                  <a:r>
                    <a:rPr lang="fr-FR" sz="1200" i="1" dirty="0" err="1" smtClean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galloprovincialis</a:t>
                  </a:r>
                  <a:r>
                    <a:rPr lang="fr-FR" sz="1200" i="1" dirty="0" smtClean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 /</a:t>
                  </a:r>
                  <a:r>
                    <a:rPr lang="fr-FR" sz="1200" dirty="0" smtClean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 </a:t>
                  </a:r>
                  <a:r>
                    <a:rPr lang="fr-FR" sz="1200" dirty="0" err="1" smtClean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métabolomique</a:t>
                  </a:r>
                  <a:endParaRPr lang="fr-FR" sz="12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  <a:p>
                  <a:endParaRPr lang="fr-FR" sz="12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p:grpSp>
          <p:pic>
            <p:nvPicPr>
              <p:cNvPr id="1596" name="Picture 2" descr="Résultat de recherche d'images pour &quot;université montpellier&quot;"/>
              <p:cNvPicPr>
                <a:picLocks noChangeAspect="1" noChangeArrowheads="1"/>
              </p:cNvPicPr>
              <p:nvPr/>
            </p:nvPicPr>
            <p:blipFill>
              <a:blip r:embed="rId6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0484516" y="20214696"/>
                <a:ext cx="935846" cy="397168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pic>
          <p:nvPicPr>
            <p:cNvPr id="337" name="Picture 4" descr="CNRS"/>
            <p:cNvPicPr preferRelativeResize="0">
              <a:picLocks noChangeArrowheads="1"/>
            </p:cNvPicPr>
            <p:nvPr/>
          </p:nvPicPr>
          <p:blipFill rotWithShape="1">
            <a:blip r:embed="rId21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5780" t="807" r="24584" b="-807"/>
            <a:stretch/>
          </p:blipFill>
          <p:spPr bwMode="auto">
            <a:xfrm>
              <a:off x="19332128" y="20210881"/>
              <a:ext cx="425811" cy="4002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50" name="Image 349"/>
            <p:cNvPicPr>
              <a:picLocks noChangeAspect="1"/>
            </p:cNvPicPr>
            <p:nvPr/>
          </p:nvPicPr>
          <p:blipFill>
            <a:blip r:embed="rId3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9836184" y="20236771"/>
              <a:ext cx="533165" cy="342852"/>
            </a:xfrm>
            <a:prstGeom prst="rect">
              <a:avLst/>
            </a:prstGeom>
          </p:spPr>
        </p:pic>
      </p:grpSp>
      <p:grpSp>
        <p:nvGrpSpPr>
          <p:cNvPr id="330" name="Groupe 329"/>
          <p:cNvGrpSpPr/>
          <p:nvPr/>
        </p:nvGrpSpPr>
        <p:grpSpPr>
          <a:xfrm>
            <a:off x="14883207" y="20103421"/>
            <a:ext cx="3218753" cy="3261925"/>
            <a:chOff x="14883207" y="20103421"/>
            <a:chExt cx="3218753" cy="3261925"/>
          </a:xfrm>
        </p:grpSpPr>
        <p:grpSp>
          <p:nvGrpSpPr>
            <p:cNvPr id="1532" name="Groupe 1531"/>
            <p:cNvGrpSpPr/>
            <p:nvPr/>
          </p:nvGrpSpPr>
          <p:grpSpPr>
            <a:xfrm>
              <a:off x="14883207" y="20103421"/>
              <a:ext cx="3218753" cy="3261925"/>
              <a:chOff x="6028471" y="107205"/>
              <a:chExt cx="3068164" cy="2209126"/>
            </a:xfrm>
          </p:grpSpPr>
          <p:pic>
            <p:nvPicPr>
              <p:cNvPr id="1600" name="Picture 2" descr="Résultat de recherche d'images pour &quot;marbec&quot;"/>
              <p:cNvPicPr>
                <a:picLocks noChangeAspect="1" noChangeArrowheads="1"/>
              </p:cNvPicPr>
              <p:nvPr/>
            </p:nvPicPr>
            <p:blipFill>
              <a:blip r:embed="rId6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6219542" y="121809"/>
                <a:ext cx="1028804" cy="527892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grpSp>
            <p:nvGrpSpPr>
              <p:cNvPr id="1599" name="Groupe 1598"/>
              <p:cNvGrpSpPr/>
              <p:nvPr/>
            </p:nvGrpSpPr>
            <p:grpSpPr>
              <a:xfrm>
                <a:off x="6028471" y="107205"/>
                <a:ext cx="3068164" cy="2209126"/>
                <a:chOff x="5856929" y="34084"/>
                <a:chExt cx="3068164" cy="2209126"/>
              </a:xfrm>
            </p:grpSpPr>
            <p:sp>
              <p:nvSpPr>
                <p:cNvPr id="1605" name="Rectangle à coins arrondis 1604"/>
                <p:cNvSpPr/>
                <p:nvPr/>
              </p:nvSpPr>
              <p:spPr>
                <a:xfrm>
                  <a:off x="5856929" y="34084"/>
                  <a:ext cx="2952329" cy="2209126"/>
                </a:xfrm>
                <a:prstGeom prst="roundRect">
                  <a:avLst/>
                </a:pr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fr-FR" sz="2520"/>
                </a:p>
              </p:txBody>
            </p:sp>
            <p:sp>
              <p:nvSpPr>
                <p:cNvPr id="1606" name="Rectangle 1605"/>
                <p:cNvSpPr/>
                <p:nvPr/>
              </p:nvSpPr>
              <p:spPr>
                <a:xfrm>
                  <a:off x="5937269" y="451466"/>
                  <a:ext cx="2987824" cy="1688368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pPr algn="just"/>
                  <a:endParaRPr lang="fr-FR" sz="1200" b="1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  <a:p>
                  <a:pPr algn="just"/>
                  <a:r>
                    <a:rPr lang="fr-FR" sz="1200" b="1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MARBEC (UMR9190)</a:t>
                  </a:r>
                </a:p>
                <a:p>
                  <a:pPr algn="just"/>
                  <a:r>
                    <a:rPr lang="fr-FR" sz="1200" b="1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Equipe Contaminants:</a:t>
                  </a:r>
                </a:p>
                <a:p>
                  <a:pPr algn="just"/>
                  <a:r>
                    <a:rPr lang="fr-FR" sz="1200" b="1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Devenir et réponse</a:t>
                  </a:r>
                </a:p>
                <a:p>
                  <a:pPr algn="just"/>
                  <a:r>
                    <a:rPr lang="fr-FR" sz="1200" b="1" dirty="0" smtClean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Contact</a:t>
                  </a:r>
                  <a:r>
                    <a:rPr lang="fr-FR" sz="1200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: </a:t>
                  </a:r>
                  <a:r>
                    <a:rPr lang="fr-FR" sz="1200" dirty="0">
                      <a:latin typeface="Times New Roman" panose="02020603050405020304" pitchFamily="18" charset="0"/>
                      <a:cs typeface="Times New Roman" panose="02020603050405020304" pitchFamily="18" charset="0"/>
                      <a:hlinkClick r:id="rId66"/>
                    </a:rPr>
                    <a:t>emilie.farcy@umontpellier.fr</a:t>
                  </a:r>
                  <a:endParaRPr lang="fr-FR" sz="12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  <a:p>
                  <a:pPr algn="just"/>
                  <a:endParaRPr lang="fr-FR" sz="12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  <a:p>
                  <a:pPr algn="just"/>
                  <a:r>
                    <a:rPr lang="fr-FR" sz="1200" b="1" dirty="0" smtClean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Outils</a:t>
                  </a:r>
                  <a:r>
                    <a:rPr lang="fr-FR" sz="1200" dirty="0" smtClean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: </a:t>
                  </a:r>
                  <a:endParaRPr lang="fr-FR" sz="12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  <a:p>
                  <a:pPr algn="just"/>
                  <a:r>
                    <a:rPr lang="fr-FR" sz="1200" i="1" dirty="0" err="1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Dicentrarchus</a:t>
                  </a:r>
                  <a:r>
                    <a:rPr lang="fr-FR" sz="1200" i="1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 </a:t>
                  </a:r>
                  <a:r>
                    <a:rPr lang="fr-FR" sz="1200" i="1" dirty="0" err="1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labrax</a:t>
                  </a:r>
                  <a:r>
                    <a:rPr lang="fr-FR" sz="1200" i="1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 </a:t>
                  </a:r>
                  <a:r>
                    <a:rPr lang="fr-FR" sz="1200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/ p osmotique </a:t>
                  </a:r>
                  <a:r>
                    <a:rPr lang="fr-FR" sz="1200" dirty="0" err="1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sg</a:t>
                  </a:r>
                  <a:endParaRPr lang="fr-FR" sz="12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  <a:p>
                  <a:pPr algn="just"/>
                  <a:r>
                    <a:rPr lang="fr-FR" sz="1200" i="1" dirty="0" err="1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Gammarus</a:t>
                  </a:r>
                  <a:r>
                    <a:rPr lang="fr-FR" sz="1200" i="1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 </a:t>
                  </a:r>
                  <a:r>
                    <a:rPr lang="fr-FR" sz="1200" i="1" dirty="0" err="1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fossarum</a:t>
                  </a:r>
                  <a:r>
                    <a:rPr lang="fr-FR" sz="1200" i="1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 </a:t>
                  </a:r>
                  <a:r>
                    <a:rPr lang="fr-FR" sz="1200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/ p osmotique </a:t>
                  </a:r>
                  <a:r>
                    <a:rPr lang="fr-FR" sz="1200" dirty="0" err="1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sg</a:t>
                  </a:r>
                  <a:endParaRPr lang="fr-FR" sz="12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  <a:p>
                  <a:pPr algn="just"/>
                  <a:r>
                    <a:rPr lang="fr-FR" sz="1200" i="1" dirty="0" err="1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Gammarus</a:t>
                  </a:r>
                  <a:r>
                    <a:rPr lang="fr-FR" sz="1200" i="1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 </a:t>
                  </a:r>
                  <a:r>
                    <a:rPr lang="fr-FR" sz="1200" i="1" dirty="0" err="1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pulex</a:t>
                  </a:r>
                  <a:r>
                    <a:rPr lang="fr-FR" sz="1200" i="1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 </a:t>
                  </a:r>
                  <a:r>
                    <a:rPr lang="fr-FR" sz="1200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/ p osmotique </a:t>
                  </a:r>
                  <a:r>
                    <a:rPr lang="fr-FR" sz="1200" dirty="0" err="1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sg</a:t>
                  </a:r>
                  <a:endParaRPr lang="fr-FR" sz="12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  <a:p>
                  <a:pPr algn="just"/>
                  <a:r>
                    <a:rPr lang="fr-FR" sz="1200" i="1" dirty="0" err="1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Homarus</a:t>
                  </a:r>
                  <a:r>
                    <a:rPr lang="fr-FR" sz="1200" i="1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 </a:t>
                  </a:r>
                  <a:r>
                    <a:rPr lang="fr-FR" sz="1200" i="1" dirty="0" err="1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gammarus</a:t>
                  </a:r>
                  <a:r>
                    <a:rPr lang="fr-FR" sz="1200" i="1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 </a:t>
                  </a:r>
                  <a:r>
                    <a:rPr lang="fr-FR" sz="1200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/ p osmotique </a:t>
                  </a:r>
                  <a:r>
                    <a:rPr lang="fr-FR" sz="1200" dirty="0" err="1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sg</a:t>
                  </a:r>
                  <a:endParaRPr lang="fr-FR" sz="12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  <a:p>
                  <a:pPr algn="just"/>
                  <a:r>
                    <a:rPr lang="fr-FR" sz="1200" i="1" dirty="0" err="1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Oncorhynchus</a:t>
                  </a:r>
                  <a:r>
                    <a:rPr lang="fr-FR" sz="1200" i="1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 </a:t>
                  </a:r>
                  <a:r>
                    <a:rPr lang="fr-FR" sz="1200" i="1" dirty="0" err="1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mykiss</a:t>
                  </a:r>
                  <a:r>
                    <a:rPr lang="fr-FR" sz="1200" i="1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 </a:t>
                  </a:r>
                  <a:r>
                    <a:rPr lang="fr-FR" sz="1200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/ p osmotique </a:t>
                  </a:r>
                  <a:r>
                    <a:rPr lang="fr-FR" sz="1200" dirty="0" err="1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sg</a:t>
                  </a:r>
                  <a:endParaRPr lang="fr-FR" sz="12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  <a:p>
                  <a:pPr algn="just"/>
                  <a:r>
                    <a:rPr lang="fr-FR" sz="1200" i="1" dirty="0" err="1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Penaeus</a:t>
                  </a:r>
                  <a:r>
                    <a:rPr lang="fr-FR" sz="1200" i="1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 </a:t>
                  </a:r>
                  <a:r>
                    <a:rPr lang="fr-FR" sz="1200" i="1" dirty="0" err="1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japonicus</a:t>
                  </a:r>
                  <a:r>
                    <a:rPr lang="fr-FR" sz="1200" i="1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 </a:t>
                  </a:r>
                  <a:r>
                    <a:rPr lang="fr-FR" sz="1200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/ p osmotique </a:t>
                  </a:r>
                  <a:r>
                    <a:rPr lang="fr-FR" sz="1200" dirty="0" err="1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sg</a:t>
                  </a:r>
                  <a:endParaRPr lang="fr-FR" sz="12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p:grpSp>
          <p:pic>
            <p:nvPicPr>
              <p:cNvPr id="1601" name="Picture 4" descr="Résultat de recherche d'images pour &quot;ifremer&quot;"/>
              <p:cNvPicPr>
                <a:picLocks noChangeAspect="1" noChangeArrowheads="1"/>
              </p:cNvPicPr>
              <p:nvPr/>
            </p:nvPicPr>
            <p:blipFill>
              <a:blip r:embed="rId67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7592324" y="463179"/>
                <a:ext cx="611560" cy="219962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pic>
          <p:nvPicPr>
            <p:cNvPr id="351" name="Picture 2" descr="Résultat de recherche d'images pour &quot;université montpellier&quot;"/>
            <p:cNvPicPr>
              <a:picLocks noChangeAspect="1" noChangeArrowheads="1"/>
            </p:cNvPicPr>
            <p:nvPr/>
          </p:nvPicPr>
          <p:blipFill>
            <a:blip r:embed="rId6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6862985" y="20224460"/>
              <a:ext cx="935846" cy="39716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52" name="Picture 4" descr="CNRS"/>
            <p:cNvPicPr preferRelativeResize="0">
              <a:picLocks noChangeArrowheads="1"/>
            </p:cNvPicPr>
            <p:nvPr/>
          </p:nvPicPr>
          <p:blipFill rotWithShape="1">
            <a:blip r:embed="rId21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5780" t="807" r="24584" b="-807"/>
            <a:stretch/>
          </p:blipFill>
          <p:spPr bwMode="auto">
            <a:xfrm>
              <a:off x="17322141" y="20660814"/>
              <a:ext cx="425811" cy="4002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53" name="Image 352"/>
            <p:cNvPicPr>
              <a:picLocks noChangeAspect="1"/>
            </p:cNvPicPr>
            <p:nvPr/>
          </p:nvPicPr>
          <p:blipFill>
            <a:blip r:embed="rId3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6287294" y="20246535"/>
              <a:ext cx="533165" cy="342852"/>
            </a:xfrm>
            <a:prstGeom prst="rect">
              <a:avLst/>
            </a:prstGeom>
          </p:spPr>
        </p:pic>
      </p:grpSp>
      <p:grpSp>
        <p:nvGrpSpPr>
          <p:cNvPr id="1478" name="Groupe 1477"/>
          <p:cNvGrpSpPr/>
          <p:nvPr/>
        </p:nvGrpSpPr>
        <p:grpSpPr>
          <a:xfrm>
            <a:off x="12716145" y="12299833"/>
            <a:ext cx="2991594" cy="1761905"/>
            <a:chOff x="12716145" y="12299833"/>
            <a:chExt cx="2991594" cy="1761905"/>
          </a:xfrm>
        </p:grpSpPr>
        <p:grpSp>
          <p:nvGrpSpPr>
            <p:cNvPr id="1515" name="Groupe 1514"/>
            <p:cNvGrpSpPr/>
            <p:nvPr/>
          </p:nvGrpSpPr>
          <p:grpSpPr>
            <a:xfrm>
              <a:off x="12716145" y="12299833"/>
              <a:ext cx="2991594" cy="1761905"/>
              <a:chOff x="6012160" y="114750"/>
              <a:chExt cx="2991594" cy="4061503"/>
            </a:xfrm>
          </p:grpSpPr>
          <p:grpSp>
            <p:nvGrpSpPr>
              <p:cNvPr id="1652" name="Groupe 1651"/>
              <p:cNvGrpSpPr/>
              <p:nvPr/>
            </p:nvGrpSpPr>
            <p:grpSpPr>
              <a:xfrm>
                <a:off x="6012160" y="114750"/>
                <a:ext cx="2991594" cy="4061503"/>
                <a:chOff x="5848546" y="34082"/>
                <a:chExt cx="2991594" cy="4061503"/>
              </a:xfrm>
            </p:grpSpPr>
            <p:sp>
              <p:nvSpPr>
                <p:cNvPr id="1654" name="Rectangle à coins arrondis 1653"/>
                <p:cNvSpPr/>
                <p:nvPr/>
              </p:nvSpPr>
              <p:spPr>
                <a:xfrm>
                  <a:off x="5856929" y="34082"/>
                  <a:ext cx="2952328" cy="4061503"/>
                </a:xfrm>
                <a:prstGeom prst="roundRect">
                  <a:avLst/>
                </a:prstGeom>
                <a:solidFill>
                  <a:schemeClr val="bg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fr-FR" sz="2520"/>
                </a:p>
              </p:txBody>
            </p:sp>
            <p:sp>
              <p:nvSpPr>
                <p:cNvPr id="1655" name="Rectangle 1654"/>
                <p:cNvSpPr/>
                <p:nvPr/>
              </p:nvSpPr>
              <p:spPr>
                <a:xfrm>
                  <a:off x="5848546" y="78574"/>
                  <a:ext cx="2991594" cy="3618344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pPr algn="just"/>
                  <a:r>
                    <a:rPr lang="fr-FR" sz="1200" b="1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    </a:t>
                  </a:r>
                </a:p>
                <a:p>
                  <a:pPr algn="just"/>
                  <a:endParaRPr lang="fr-FR" sz="1200" b="1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  <a:p>
                  <a:pPr algn="just"/>
                  <a:r>
                    <a:rPr lang="fr-FR" sz="1200" b="1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MCAM UMR 7245</a:t>
                  </a:r>
                </a:p>
                <a:p>
                  <a:pPr algn="just"/>
                  <a:r>
                    <a:rPr lang="fr-FR" sz="1200" b="1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Equipe CCE</a:t>
                  </a:r>
                </a:p>
                <a:p>
                  <a:pPr algn="just"/>
                  <a:r>
                    <a:rPr lang="fr-FR" sz="1200" b="1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Contact:</a:t>
                  </a:r>
                  <a:r>
                    <a:rPr lang="fr-FR" sz="1200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 </a:t>
                  </a:r>
                  <a:r>
                    <a:rPr lang="fr-FR" sz="1200" dirty="0" smtClean="0">
                      <a:latin typeface="Times New Roman" panose="02020603050405020304" pitchFamily="18" charset="0"/>
                      <a:cs typeface="Times New Roman" panose="02020603050405020304" pitchFamily="18" charset="0"/>
                      <a:hlinkClick r:id="rId68"/>
                    </a:rPr>
                    <a:t>benjamin.marie@mnhn.fr</a:t>
                  </a:r>
                  <a:endParaRPr lang="fr-FR" sz="12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  <a:p>
                  <a:pPr algn="just"/>
                  <a:endParaRPr lang="fr-FR" sz="12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  <a:p>
                  <a:pPr algn="just"/>
                  <a:r>
                    <a:rPr lang="fr-FR" sz="1200" b="1" dirty="0" smtClean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Outils</a:t>
                  </a:r>
                  <a:r>
                    <a:rPr lang="fr-FR" sz="1200" dirty="0" smtClean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: </a:t>
                  </a:r>
                  <a:endParaRPr lang="fr-FR" sz="12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  <a:p>
                  <a:pPr algn="just"/>
                  <a:r>
                    <a:rPr lang="fr-FR" sz="1200" i="1" dirty="0" err="1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Perca</a:t>
                  </a:r>
                  <a:r>
                    <a:rPr lang="fr-FR" sz="1200" i="1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 </a:t>
                  </a:r>
                  <a:r>
                    <a:rPr lang="fr-FR" sz="1200" i="1" dirty="0" err="1" smtClean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fluviatilis</a:t>
                  </a:r>
                  <a:r>
                    <a:rPr lang="fr-FR" sz="1200" i="1" dirty="0" smtClean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 </a:t>
                  </a:r>
                  <a:r>
                    <a:rPr lang="fr-FR" sz="1200" dirty="0" smtClean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/ </a:t>
                  </a:r>
                  <a:r>
                    <a:rPr lang="fr-FR" sz="1200" dirty="0" err="1" smtClean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Metabolomique</a:t>
                  </a:r>
                  <a:r>
                    <a:rPr lang="fr-FR" sz="1200" dirty="0" smtClean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 </a:t>
                  </a:r>
                  <a:r>
                    <a:rPr lang="fr-FR" sz="1200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du </a:t>
                  </a:r>
                  <a:r>
                    <a:rPr lang="fr-FR" sz="1200" dirty="0" smtClean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foie</a:t>
                  </a:r>
                  <a:endParaRPr lang="fr-FR" sz="12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p:grpSp>
          <p:pic>
            <p:nvPicPr>
              <p:cNvPr id="1651" name="Picture 4" descr="Muséum national d’Histoire naturelle, retour à la page d’accueil"/>
              <p:cNvPicPr>
                <a:picLocks noChangeAspect="1" noChangeArrowheads="1"/>
              </p:cNvPicPr>
              <p:nvPr/>
            </p:nvPicPr>
            <p:blipFill>
              <a:blip r:embed="rId27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7145178" y="214818"/>
                <a:ext cx="1117064" cy="761739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pic>
          <p:nvPicPr>
            <p:cNvPr id="356" name="Picture 4" descr="CNRS"/>
            <p:cNvPicPr preferRelativeResize="0">
              <a:picLocks noChangeArrowheads="1"/>
            </p:cNvPicPr>
            <p:nvPr/>
          </p:nvPicPr>
          <p:blipFill rotWithShape="1">
            <a:blip r:embed="rId21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5780" t="807" r="24584" b="-807"/>
            <a:stretch/>
          </p:blipFill>
          <p:spPr bwMode="auto">
            <a:xfrm>
              <a:off x="15092319" y="12371265"/>
              <a:ext cx="425811" cy="4002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361" name="Groupe 360"/>
          <p:cNvGrpSpPr/>
          <p:nvPr/>
        </p:nvGrpSpPr>
        <p:grpSpPr>
          <a:xfrm>
            <a:off x="25169409" y="4017185"/>
            <a:ext cx="3600000" cy="11782260"/>
            <a:chOff x="24990756" y="3289171"/>
            <a:chExt cx="3600000" cy="11782260"/>
          </a:xfrm>
        </p:grpSpPr>
        <p:grpSp>
          <p:nvGrpSpPr>
            <p:cNvPr id="1510" name="Groupe 1509"/>
            <p:cNvGrpSpPr/>
            <p:nvPr/>
          </p:nvGrpSpPr>
          <p:grpSpPr>
            <a:xfrm>
              <a:off x="24990756" y="3289171"/>
              <a:ext cx="3600000" cy="11782260"/>
              <a:chOff x="6028471" y="107205"/>
              <a:chExt cx="2952329" cy="7764129"/>
            </a:xfrm>
          </p:grpSpPr>
          <p:grpSp>
            <p:nvGrpSpPr>
              <p:cNvPr id="1672" name="Groupe 1671"/>
              <p:cNvGrpSpPr/>
              <p:nvPr/>
            </p:nvGrpSpPr>
            <p:grpSpPr>
              <a:xfrm>
                <a:off x="6028471" y="107205"/>
                <a:ext cx="2952329" cy="7764129"/>
                <a:chOff x="5856929" y="34084"/>
                <a:chExt cx="2952329" cy="7764129"/>
              </a:xfrm>
            </p:grpSpPr>
            <p:sp>
              <p:nvSpPr>
                <p:cNvPr id="1676" name="Rectangle à coins arrondis 1675"/>
                <p:cNvSpPr/>
                <p:nvPr/>
              </p:nvSpPr>
              <p:spPr>
                <a:xfrm>
                  <a:off x="5856929" y="34084"/>
                  <a:ext cx="2952328" cy="7764129"/>
                </a:xfrm>
                <a:prstGeom prst="roundRect">
                  <a:avLst/>
                </a:prstGeom>
                <a:solidFill>
                  <a:schemeClr val="bg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fr-FR" sz="2520"/>
                </a:p>
              </p:txBody>
            </p:sp>
            <p:sp>
              <p:nvSpPr>
                <p:cNvPr id="1677" name="Rectangle 1676"/>
                <p:cNvSpPr/>
                <p:nvPr/>
              </p:nvSpPr>
              <p:spPr>
                <a:xfrm>
                  <a:off x="5901322" y="115519"/>
                  <a:ext cx="2907936" cy="7605556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pPr algn="just"/>
                  <a:endParaRPr lang="fr-FR" sz="1200" b="1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  <a:p>
                  <a:pPr algn="just"/>
                  <a:endParaRPr lang="fr-FR" sz="1200" b="1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  <a:p>
                  <a:pPr algn="just"/>
                  <a:endParaRPr lang="fr-FR" sz="12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  <a:p>
                  <a:pPr algn="just"/>
                  <a:r>
                    <a:rPr lang="fr-FR" sz="1200" b="1" dirty="0" smtClean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SEBIO </a:t>
                  </a:r>
                  <a:r>
                    <a:rPr lang="fr-FR" sz="1200" b="1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UMR-I 02</a:t>
                  </a:r>
                </a:p>
                <a:p>
                  <a:pPr algn="just"/>
                  <a:r>
                    <a:rPr lang="fr-FR" sz="1200" b="1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Equipe SEBIO</a:t>
                  </a:r>
                </a:p>
                <a:p>
                  <a:pPr algn="just"/>
                  <a:r>
                    <a:rPr lang="fr-FR" sz="1200" b="1" dirty="0" smtClean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Contacts</a:t>
                  </a:r>
                  <a:r>
                    <a:rPr lang="fr-FR" sz="1200" dirty="0" smtClean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: </a:t>
                  </a:r>
                  <a:r>
                    <a:rPr lang="fr-FR" sz="1200" dirty="0" smtClean="0">
                      <a:latin typeface="Times New Roman" panose="02020603050405020304" pitchFamily="18" charset="0"/>
                      <a:cs typeface="Times New Roman" panose="02020603050405020304" pitchFamily="18" charset="0"/>
                      <a:hlinkClick r:id="rId69"/>
                    </a:rPr>
                    <a:t>alain.geffard@univ-reims.fr</a:t>
                  </a:r>
                  <a:endParaRPr lang="fr-FR" sz="12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  <a:p>
                  <a:pPr algn="just"/>
                  <a:endParaRPr lang="fr-FR" sz="12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  <a:p>
                  <a:pPr algn="just"/>
                  <a:r>
                    <a:rPr lang="fr-FR" sz="1200" b="1" dirty="0" smtClean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Outils</a:t>
                  </a:r>
                  <a:r>
                    <a:rPr lang="fr-FR" sz="1200" dirty="0" smtClean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: </a:t>
                  </a:r>
                </a:p>
                <a:p>
                  <a:pPr marL="808038" indent="-808038"/>
                  <a:r>
                    <a:rPr lang="fr-FR" sz="1200" i="1" dirty="0"/>
                    <a:t>Cottus </a:t>
                  </a:r>
                  <a:r>
                    <a:rPr lang="fr-FR" sz="1200" i="1" dirty="0" err="1"/>
                    <a:t>gobio</a:t>
                  </a:r>
                  <a:r>
                    <a:rPr lang="fr-FR" sz="1200" i="1" dirty="0"/>
                    <a:t> </a:t>
                  </a:r>
                  <a:r>
                    <a:rPr lang="fr-FR" sz="1200" dirty="0"/>
                    <a:t>/ CAT / </a:t>
                  </a:r>
                  <a:r>
                    <a:rPr lang="fr-FR" sz="1200" dirty="0" err="1"/>
                    <a:t>cholinesterase</a:t>
                  </a:r>
                  <a:r>
                    <a:rPr lang="fr-FR" sz="1200" dirty="0"/>
                    <a:t> / Cyp3a / Distribution leucocytaire / EROD / Flambée oxydative / </a:t>
                  </a:r>
                  <a:r>
                    <a:rPr lang="fr-FR" sz="1200" dirty="0" err="1"/>
                    <a:t>GPx</a:t>
                  </a:r>
                  <a:r>
                    <a:rPr lang="fr-FR" sz="1200" dirty="0"/>
                    <a:t> / GR / GSH / GST / Mortalité </a:t>
                  </a:r>
                  <a:r>
                    <a:rPr lang="fr-FR" sz="1200" dirty="0" smtClean="0"/>
                    <a:t>cellulaire / </a:t>
                  </a:r>
                  <a:r>
                    <a:rPr lang="fr-FR" sz="1200" dirty="0"/>
                    <a:t>phagocytose / SOD / </a:t>
                  </a:r>
                  <a:r>
                    <a:rPr lang="fr-FR" sz="1200" dirty="0" err="1" smtClean="0"/>
                    <a:t>Tbars</a:t>
                  </a:r>
                  <a:endParaRPr lang="fr-FR" sz="1200" dirty="0" smtClean="0"/>
                </a:p>
                <a:p>
                  <a:pPr marL="808038" indent="-808038"/>
                  <a:r>
                    <a:rPr lang="fr-FR" sz="1200" i="1" dirty="0" err="1" smtClean="0"/>
                    <a:t>Cyprinus</a:t>
                  </a:r>
                  <a:r>
                    <a:rPr lang="fr-FR" sz="1200" i="1" dirty="0" smtClean="0"/>
                    <a:t> </a:t>
                  </a:r>
                  <a:r>
                    <a:rPr lang="fr-FR" sz="1200" i="1" dirty="0" err="1"/>
                    <a:t>carpio</a:t>
                  </a:r>
                  <a:r>
                    <a:rPr lang="fr-FR" sz="1200" i="1" dirty="0"/>
                    <a:t> </a:t>
                  </a:r>
                  <a:r>
                    <a:rPr lang="fr-FR" sz="1200" dirty="0"/>
                    <a:t>/ CAT</a:t>
                  </a:r>
                </a:p>
                <a:p>
                  <a:pPr marL="808038" indent="-808038"/>
                  <a:r>
                    <a:rPr lang="fr-FR" sz="1200" i="1" dirty="0" err="1"/>
                    <a:t>Dicentrarchus</a:t>
                  </a:r>
                  <a:r>
                    <a:rPr lang="fr-FR" sz="1200" i="1" dirty="0"/>
                    <a:t> </a:t>
                  </a:r>
                  <a:r>
                    <a:rPr lang="fr-FR" sz="1200" i="1" dirty="0" err="1"/>
                    <a:t>labrax</a:t>
                  </a:r>
                  <a:r>
                    <a:rPr lang="fr-FR" sz="1200" i="1" dirty="0"/>
                    <a:t> </a:t>
                  </a:r>
                  <a:r>
                    <a:rPr lang="fr-FR" sz="1200" dirty="0"/>
                    <a:t>/ CAT / </a:t>
                  </a:r>
                  <a:r>
                    <a:rPr lang="fr-FR" sz="1200" dirty="0" err="1"/>
                    <a:t>GPx</a:t>
                  </a:r>
                  <a:r>
                    <a:rPr lang="fr-FR" sz="1200" dirty="0"/>
                    <a:t> / GST / SOD / </a:t>
                  </a:r>
                  <a:r>
                    <a:rPr lang="fr-FR" sz="1200" dirty="0" err="1"/>
                    <a:t>Tbars</a:t>
                  </a:r>
                  <a:endParaRPr lang="fr-FR" sz="1200" dirty="0"/>
                </a:p>
                <a:p>
                  <a:pPr marL="808038" indent="-808038"/>
                  <a:r>
                    <a:rPr lang="fr-FR" sz="1200" i="1" dirty="0" err="1"/>
                    <a:t>Dreissena</a:t>
                  </a:r>
                  <a:r>
                    <a:rPr lang="fr-FR" sz="1200" i="1" dirty="0"/>
                    <a:t> </a:t>
                  </a:r>
                  <a:r>
                    <a:rPr lang="fr-FR" sz="1200" i="1" dirty="0" err="1"/>
                    <a:t>polymorpha</a:t>
                  </a:r>
                  <a:r>
                    <a:rPr lang="fr-FR" sz="1200" i="1" dirty="0"/>
                    <a:t> </a:t>
                  </a:r>
                  <a:r>
                    <a:rPr lang="fr-FR" sz="1200" dirty="0"/>
                    <a:t>/ </a:t>
                  </a:r>
                  <a:r>
                    <a:rPr lang="fr-FR" sz="1200" dirty="0" err="1"/>
                    <a:t>Aggrégation</a:t>
                  </a:r>
                  <a:r>
                    <a:rPr lang="fr-FR" sz="1200" dirty="0"/>
                    <a:t> </a:t>
                  </a:r>
                  <a:r>
                    <a:rPr lang="fr-FR" sz="1200" dirty="0" err="1"/>
                    <a:t>hémocytaire</a:t>
                  </a:r>
                  <a:r>
                    <a:rPr lang="fr-FR" sz="1200" dirty="0"/>
                    <a:t> / Amylase / Avidité </a:t>
                  </a:r>
                  <a:r>
                    <a:rPr lang="fr-FR" sz="1200" dirty="0" err="1"/>
                    <a:t>hémocytaire</a:t>
                  </a:r>
                  <a:r>
                    <a:rPr lang="fr-FR" sz="1200" dirty="0"/>
                    <a:t> / </a:t>
                  </a:r>
                  <a:r>
                    <a:rPr lang="fr-FR" sz="1200" dirty="0" smtClean="0"/>
                    <a:t>Electron </a:t>
                  </a:r>
                  <a:r>
                    <a:rPr lang="fr-FR" sz="1200" dirty="0"/>
                    <a:t>transport system / Indice de maturité sexuelle (</a:t>
                  </a:r>
                  <a:r>
                    <a:rPr lang="fr-FR" sz="1200" dirty="0" err="1"/>
                    <a:t>qté</a:t>
                  </a:r>
                  <a:r>
                    <a:rPr lang="fr-FR" sz="1200" dirty="0"/>
                    <a:t> </a:t>
                  </a:r>
                  <a:r>
                    <a:rPr lang="fr-FR" sz="1200" dirty="0" err="1"/>
                    <a:t>adn</a:t>
                  </a:r>
                  <a:r>
                    <a:rPr lang="fr-FR" sz="1200" dirty="0"/>
                    <a:t> présent dans cellule germinale male, distinguer cellule haplo, </a:t>
                  </a:r>
                  <a:r>
                    <a:rPr lang="fr-FR" sz="1200" dirty="0" err="1"/>
                    <a:t>diplo</a:t>
                  </a:r>
                  <a:r>
                    <a:rPr lang="fr-FR" sz="1200" dirty="0"/>
                    <a:t> ou </a:t>
                  </a:r>
                  <a:r>
                    <a:rPr lang="fr-FR" sz="1200" dirty="0" err="1"/>
                    <a:t>triplo</a:t>
                  </a:r>
                  <a:r>
                    <a:rPr lang="fr-FR" sz="1200" dirty="0"/>
                    <a:t>)) / intégrité ADN / </a:t>
                  </a:r>
                  <a:r>
                    <a:rPr lang="fr-FR" sz="1200" smtClean="0"/>
                    <a:t>LDH / </a:t>
                  </a:r>
                  <a:r>
                    <a:rPr lang="fr-FR" sz="1200" dirty="0"/>
                    <a:t>Lipase / Mortalité </a:t>
                  </a:r>
                  <a:r>
                    <a:rPr lang="fr-FR" sz="1200" dirty="0" err="1"/>
                    <a:t>hémocytaire</a:t>
                  </a:r>
                  <a:r>
                    <a:rPr lang="fr-FR" sz="1200" dirty="0"/>
                    <a:t> / phagocytose / Phosphatase acide / Réserve énergétique / SOD / Transaminase</a:t>
                  </a:r>
                </a:p>
                <a:p>
                  <a:pPr marL="808038" indent="-808038"/>
                  <a:r>
                    <a:rPr lang="fr-FR" sz="1200" i="1" dirty="0" err="1"/>
                    <a:t>Dreissena</a:t>
                  </a:r>
                  <a:r>
                    <a:rPr lang="fr-FR" sz="1200" i="1" dirty="0"/>
                    <a:t> </a:t>
                  </a:r>
                  <a:r>
                    <a:rPr lang="fr-FR" sz="1200" i="1" dirty="0" err="1"/>
                    <a:t>rostriformis</a:t>
                  </a:r>
                  <a:r>
                    <a:rPr lang="fr-FR" sz="1200" i="1" dirty="0"/>
                    <a:t> </a:t>
                  </a:r>
                  <a:r>
                    <a:rPr lang="fr-FR" sz="1200" i="1" dirty="0" err="1"/>
                    <a:t>bugensis</a:t>
                  </a:r>
                  <a:r>
                    <a:rPr lang="fr-FR" sz="1200" i="1" dirty="0"/>
                    <a:t> </a:t>
                  </a:r>
                  <a:r>
                    <a:rPr lang="fr-FR" sz="1200" dirty="0"/>
                    <a:t>/ SOD</a:t>
                  </a:r>
                </a:p>
                <a:p>
                  <a:pPr marL="808038" indent="-808038"/>
                  <a:r>
                    <a:rPr lang="fr-FR" sz="1200" i="1" dirty="0" err="1"/>
                    <a:t>Eurytemora</a:t>
                  </a:r>
                  <a:r>
                    <a:rPr lang="fr-FR" sz="1200" i="1" dirty="0"/>
                    <a:t> affinis </a:t>
                  </a:r>
                  <a:r>
                    <a:rPr lang="fr-FR" sz="1200" dirty="0"/>
                    <a:t>/ </a:t>
                  </a:r>
                  <a:r>
                    <a:rPr lang="fr-FR" sz="1200" dirty="0" err="1"/>
                    <a:t>AchE</a:t>
                  </a:r>
                  <a:endParaRPr lang="fr-FR" sz="1200" dirty="0"/>
                </a:p>
                <a:p>
                  <a:pPr marL="808038" indent="-808038"/>
                  <a:r>
                    <a:rPr lang="fr-FR" sz="1200" i="1" dirty="0" err="1"/>
                    <a:t>Gammarus</a:t>
                  </a:r>
                  <a:r>
                    <a:rPr lang="fr-FR" sz="1200" i="1" dirty="0"/>
                    <a:t> </a:t>
                  </a:r>
                  <a:r>
                    <a:rPr lang="fr-FR" sz="1200" i="1" dirty="0" err="1"/>
                    <a:t>fossarum</a:t>
                  </a:r>
                  <a:r>
                    <a:rPr lang="fr-FR" sz="1200" i="1" dirty="0"/>
                    <a:t> </a:t>
                  </a:r>
                  <a:r>
                    <a:rPr lang="fr-FR" sz="1200" dirty="0"/>
                    <a:t>/ Amylase / Réserves énergétique / Trypsine</a:t>
                  </a:r>
                </a:p>
                <a:p>
                  <a:pPr marL="808038" indent="-808038"/>
                  <a:r>
                    <a:rPr lang="fr-FR" sz="1200" i="1" dirty="0" err="1"/>
                    <a:t>Gasterosteus</a:t>
                  </a:r>
                  <a:r>
                    <a:rPr lang="fr-FR" sz="1200" i="1" dirty="0"/>
                    <a:t> </a:t>
                  </a:r>
                  <a:r>
                    <a:rPr lang="fr-FR" sz="1200" i="1" dirty="0" err="1"/>
                    <a:t>aculeatus</a:t>
                  </a:r>
                  <a:r>
                    <a:rPr lang="fr-FR" sz="1200" i="1" dirty="0"/>
                    <a:t> </a:t>
                  </a:r>
                  <a:r>
                    <a:rPr lang="fr-FR" sz="1200" dirty="0"/>
                    <a:t>/ </a:t>
                  </a:r>
                  <a:r>
                    <a:rPr lang="fr-FR" sz="1200" dirty="0" err="1"/>
                    <a:t>AchE</a:t>
                  </a:r>
                  <a:r>
                    <a:rPr lang="fr-FR" sz="1200" dirty="0"/>
                    <a:t> / Amylase / CAT / </a:t>
                  </a:r>
                  <a:r>
                    <a:rPr lang="fr-FR" sz="1200" dirty="0" err="1"/>
                    <a:t>comet</a:t>
                  </a:r>
                  <a:r>
                    <a:rPr lang="fr-FR" sz="1200" dirty="0"/>
                    <a:t> sur sang / Cyp3a / Distribution leucocytaire / EROD / Flambée oxydative / </a:t>
                  </a:r>
                  <a:r>
                    <a:rPr lang="fr-FR" sz="1200" dirty="0" err="1"/>
                    <a:t>GPx</a:t>
                  </a:r>
                  <a:r>
                    <a:rPr lang="fr-FR" sz="1200" dirty="0"/>
                    <a:t> / GR / </a:t>
                  </a:r>
                  <a:r>
                    <a:rPr lang="fr-FR" sz="1200" dirty="0" err="1"/>
                    <a:t>GSHt</a:t>
                  </a:r>
                  <a:r>
                    <a:rPr lang="fr-FR" sz="1200" dirty="0"/>
                    <a:t> / GST / Mortalité leucocytaire / phagocytose / Phosphatase alcaline / Réserves énergétiques / SOD / </a:t>
                  </a:r>
                  <a:r>
                    <a:rPr lang="fr-FR" sz="1200" dirty="0" err="1"/>
                    <a:t>Spiggin</a:t>
                  </a:r>
                  <a:r>
                    <a:rPr lang="fr-FR" sz="1200" dirty="0"/>
                    <a:t> / </a:t>
                  </a:r>
                  <a:r>
                    <a:rPr lang="fr-FR" sz="1200" dirty="0" err="1"/>
                    <a:t>Tbars</a:t>
                  </a:r>
                  <a:r>
                    <a:rPr lang="fr-FR" sz="1200" dirty="0"/>
                    <a:t> / Trypsine / VTG</a:t>
                  </a:r>
                </a:p>
                <a:p>
                  <a:pPr marL="808038" indent="-808038"/>
                  <a:r>
                    <a:rPr lang="fr-FR" sz="1200" i="1" dirty="0" err="1"/>
                    <a:t>Gobio</a:t>
                  </a:r>
                  <a:r>
                    <a:rPr lang="fr-FR" sz="1200" i="1" dirty="0"/>
                    <a:t> </a:t>
                  </a:r>
                  <a:r>
                    <a:rPr lang="fr-FR" sz="1200" i="1" dirty="0" err="1"/>
                    <a:t>gobio</a:t>
                  </a:r>
                  <a:r>
                    <a:rPr lang="fr-FR" sz="1200" i="1" dirty="0"/>
                    <a:t> </a:t>
                  </a:r>
                  <a:r>
                    <a:rPr lang="fr-FR" sz="1200" dirty="0"/>
                    <a:t>/ </a:t>
                  </a:r>
                  <a:r>
                    <a:rPr lang="fr-FR" sz="1200" dirty="0" err="1"/>
                    <a:t>AchE</a:t>
                  </a:r>
                  <a:r>
                    <a:rPr lang="fr-FR" sz="1200" dirty="0"/>
                    <a:t> / CAT / Cyp3a / EROD/  </a:t>
                  </a:r>
                  <a:r>
                    <a:rPr lang="fr-FR" sz="1200" dirty="0" err="1"/>
                    <a:t>GPx</a:t>
                  </a:r>
                  <a:r>
                    <a:rPr lang="fr-FR" sz="1200" dirty="0"/>
                    <a:t> / GSH / GST / Ovotestis / SOD/ </a:t>
                  </a:r>
                  <a:r>
                    <a:rPr lang="fr-FR" sz="1200" dirty="0" err="1" smtClean="0"/>
                    <a:t>Tbars</a:t>
                  </a:r>
                  <a:r>
                    <a:rPr lang="fr-FR" sz="1200" dirty="0" smtClean="0"/>
                    <a:t> / </a:t>
                  </a:r>
                  <a:r>
                    <a:rPr lang="fr-FR" sz="1200" dirty="0"/>
                    <a:t>VTG / EROD / GST / </a:t>
                  </a:r>
                  <a:r>
                    <a:rPr lang="fr-FR" sz="1200" dirty="0" err="1"/>
                    <a:t>Tbars</a:t>
                  </a:r>
                  <a:endParaRPr lang="fr-FR" sz="1200" dirty="0"/>
                </a:p>
                <a:p>
                  <a:pPr marL="808038" indent="-808038"/>
                  <a:r>
                    <a:rPr lang="fr-FR" sz="1200" i="1" dirty="0" err="1"/>
                    <a:t>Leuciscus</a:t>
                  </a:r>
                  <a:r>
                    <a:rPr lang="fr-FR" sz="1200" i="1" dirty="0"/>
                    <a:t> </a:t>
                  </a:r>
                  <a:r>
                    <a:rPr lang="fr-FR" sz="1200" i="1" dirty="0" err="1"/>
                    <a:t>cephalus</a:t>
                  </a:r>
                  <a:r>
                    <a:rPr lang="fr-FR" sz="1200" i="1" dirty="0"/>
                    <a:t> </a:t>
                  </a:r>
                  <a:r>
                    <a:rPr lang="fr-FR" sz="1200" dirty="0" smtClean="0"/>
                    <a:t>/ </a:t>
                  </a:r>
                  <a:r>
                    <a:rPr lang="fr-FR" sz="1200" dirty="0"/>
                    <a:t>CAT / </a:t>
                  </a:r>
                  <a:r>
                    <a:rPr lang="fr-FR" sz="1200" dirty="0" err="1"/>
                    <a:t>cholinesterase</a:t>
                  </a:r>
                  <a:r>
                    <a:rPr lang="fr-FR" sz="1200" dirty="0"/>
                    <a:t> / Cyp3a / EROD / </a:t>
                  </a:r>
                  <a:r>
                    <a:rPr lang="fr-FR" sz="1200" dirty="0" err="1"/>
                    <a:t>GPx</a:t>
                  </a:r>
                  <a:r>
                    <a:rPr lang="fr-FR" sz="1200" dirty="0"/>
                    <a:t> / GR / </a:t>
                  </a:r>
                  <a:r>
                    <a:rPr lang="fr-FR" sz="1200" dirty="0" err="1"/>
                    <a:t>GSHt</a:t>
                  </a:r>
                  <a:r>
                    <a:rPr lang="fr-FR" sz="1200" dirty="0"/>
                    <a:t> / GST / Ovotestis / SOD / </a:t>
                  </a:r>
                  <a:r>
                    <a:rPr lang="fr-FR" sz="1200" dirty="0" err="1"/>
                    <a:t>Tbars</a:t>
                  </a:r>
                  <a:r>
                    <a:rPr lang="fr-FR" sz="1200" dirty="0"/>
                    <a:t> / VTG</a:t>
                  </a:r>
                </a:p>
                <a:p>
                  <a:pPr marL="808038" indent="-808038"/>
                  <a:r>
                    <a:rPr lang="fr-FR" sz="1200" i="1" dirty="0" err="1"/>
                    <a:t>Mytilus</a:t>
                  </a:r>
                  <a:r>
                    <a:rPr lang="fr-FR" sz="1200" i="1" dirty="0"/>
                    <a:t> </a:t>
                  </a:r>
                  <a:r>
                    <a:rPr lang="fr-FR" sz="1200" i="1" dirty="0" err="1"/>
                    <a:t>edulis</a:t>
                  </a:r>
                  <a:r>
                    <a:rPr lang="fr-FR" sz="1200" i="1" dirty="0"/>
                    <a:t> </a:t>
                  </a:r>
                  <a:r>
                    <a:rPr lang="fr-FR" sz="1200" dirty="0"/>
                    <a:t>/ activité MXR / </a:t>
                  </a:r>
                  <a:r>
                    <a:rPr lang="fr-FR" sz="1200" dirty="0" err="1"/>
                    <a:t>Aggrégation</a:t>
                  </a:r>
                  <a:r>
                    <a:rPr lang="fr-FR" sz="1200" dirty="0"/>
                    <a:t> </a:t>
                  </a:r>
                  <a:r>
                    <a:rPr lang="fr-FR" sz="1200" dirty="0" err="1"/>
                    <a:t>hémocytaire</a:t>
                  </a:r>
                  <a:r>
                    <a:rPr lang="fr-FR" sz="1200" dirty="0"/>
                    <a:t> / motilité </a:t>
                  </a:r>
                  <a:r>
                    <a:rPr lang="fr-FR" sz="1200" dirty="0" err="1"/>
                    <a:t>hémocytaire</a:t>
                  </a:r>
                  <a:r>
                    <a:rPr lang="fr-FR" sz="1200" dirty="0"/>
                    <a:t> / phagocytose / SOD / viabilité </a:t>
                  </a:r>
                  <a:r>
                    <a:rPr lang="fr-FR" sz="1200" dirty="0" err="1"/>
                    <a:t>hémocytaire</a:t>
                  </a:r>
                  <a:endParaRPr lang="fr-FR" sz="1200" dirty="0"/>
                </a:p>
                <a:p>
                  <a:pPr marL="808038" indent="-808038"/>
                  <a:r>
                    <a:rPr lang="fr-FR" sz="1200" i="1" dirty="0" err="1"/>
                    <a:t>Mytilus</a:t>
                  </a:r>
                  <a:r>
                    <a:rPr lang="fr-FR" sz="1200" i="1" dirty="0"/>
                    <a:t> </a:t>
                  </a:r>
                  <a:r>
                    <a:rPr lang="fr-FR" sz="1200" i="1" dirty="0" err="1"/>
                    <a:t>galloprovincialis</a:t>
                  </a:r>
                  <a:r>
                    <a:rPr lang="fr-FR" sz="1200" i="1" dirty="0"/>
                    <a:t> </a:t>
                  </a:r>
                  <a:r>
                    <a:rPr lang="fr-FR" sz="1200" dirty="0"/>
                    <a:t>/ activité MXR / </a:t>
                  </a:r>
                  <a:r>
                    <a:rPr lang="fr-FR" sz="1200" dirty="0" err="1"/>
                    <a:t>Aggrégation</a:t>
                  </a:r>
                  <a:r>
                    <a:rPr lang="fr-FR" sz="1200" dirty="0"/>
                    <a:t> </a:t>
                  </a:r>
                  <a:r>
                    <a:rPr lang="fr-FR" sz="1200" dirty="0" err="1"/>
                    <a:t>hémocytaire</a:t>
                  </a:r>
                  <a:r>
                    <a:rPr lang="fr-FR" sz="1200" dirty="0"/>
                    <a:t> / motilité </a:t>
                  </a:r>
                  <a:r>
                    <a:rPr lang="fr-FR" sz="1200" dirty="0" err="1"/>
                    <a:t>hémocytaire</a:t>
                  </a:r>
                  <a:r>
                    <a:rPr lang="fr-FR" sz="1200" dirty="0"/>
                    <a:t> / phagocytose / viabilité </a:t>
                  </a:r>
                  <a:r>
                    <a:rPr lang="fr-FR" sz="1200" dirty="0" err="1"/>
                    <a:t>hémocytaire</a:t>
                  </a:r>
                  <a:endParaRPr lang="fr-FR" sz="1200" dirty="0"/>
                </a:p>
                <a:p>
                  <a:pPr marL="808038" indent="-808038"/>
                  <a:r>
                    <a:rPr lang="fr-FR" sz="1200" i="1" dirty="0" err="1"/>
                    <a:t>Palaemon</a:t>
                  </a:r>
                  <a:r>
                    <a:rPr lang="fr-FR" sz="1200" i="1" dirty="0"/>
                    <a:t> </a:t>
                  </a:r>
                  <a:r>
                    <a:rPr lang="fr-FR" sz="1200" i="1" dirty="0" err="1"/>
                    <a:t>longirostris</a:t>
                  </a:r>
                  <a:r>
                    <a:rPr lang="fr-FR" sz="1200" i="1" dirty="0"/>
                    <a:t> </a:t>
                  </a:r>
                  <a:r>
                    <a:rPr lang="fr-FR" sz="1200" dirty="0"/>
                    <a:t>/ </a:t>
                  </a:r>
                  <a:r>
                    <a:rPr lang="fr-FR" sz="1200" dirty="0" err="1"/>
                    <a:t>comet</a:t>
                  </a:r>
                  <a:r>
                    <a:rPr lang="fr-FR" sz="1200" dirty="0"/>
                    <a:t> sur </a:t>
                  </a:r>
                  <a:r>
                    <a:rPr lang="fr-FR" sz="1200" dirty="0" err="1" smtClean="0"/>
                    <a:t>spz</a:t>
                  </a:r>
                  <a:endParaRPr lang="fr-FR" sz="1200" dirty="0"/>
                </a:p>
                <a:p>
                  <a:pPr marL="808038" indent="-808038"/>
                  <a:r>
                    <a:rPr lang="fr-FR" sz="1200" i="1" dirty="0" err="1"/>
                    <a:t>Palaemon</a:t>
                  </a:r>
                  <a:r>
                    <a:rPr lang="fr-FR" sz="1200" i="1" dirty="0"/>
                    <a:t> serratus </a:t>
                  </a:r>
                  <a:r>
                    <a:rPr lang="fr-FR" sz="1200" dirty="0"/>
                    <a:t>/ </a:t>
                  </a:r>
                  <a:r>
                    <a:rPr lang="fr-FR" sz="1200" dirty="0" err="1"/>
                    <a:t>comet</a:t>
                  </a:r>
                  <a:r>
                    <a:rPr lang="fr-FR" sz="1200" dirty="0"/>
                    <a:t> sur </a:t>
                  </a:r>
                  <a:r>
                    <a:rPr lang="fr-FR" sz="1200" dirty="0" err="1" smtClean="0"/>
                    <a:t>spz</a:t>
                  </a:r>
                  <a:endParaRPr lang="fr-FR" sz="1200" dirty="0"/>
                </a:p>
                <a:p>
                  <a:pPr marL="808038" indent="-808038"/>
                  <a:r>
                    <a:rPr lang="fr-FR" sz="1200" i="1" dirty="0" err="1"/>
                    <a:t>Phoxinus</a:t>
                  </a:r>
                  <a:r>
                    <a:rPr lang="fr-FR" sz="1200" i="1" dirty="0"/>
                    <a:t> </a:t>
                  </a:r>
                  <a:r>
                    <a:rPr lang="fr-FR" sz="1200" i="1" dirty="0" err="1"/>
                    <a:t>phoxinus</a:t>
                  </a:r>
                  <a:r>
                    <a:rPr lang="fr-FR" sz="1200" i="1" dirty="0"/>
                    <a:t> </a:t>
                  </a:r>
                  <a:r>
                    <a:rPr lang="fr-FR" sz="1200" dirty="0"/>
                    <a:t>/ Ovotestis</a:t>
                  </a:r>
                </a:p>
                <a:p>
                  <a:pPr marL="808038" indent="-808038"/>
                  <a:r>
                    <a:rPr lang="fr-FR" sz="1200" i="1" dirty="0" err="1"/>
                    <a:t>Rutilus</a:t>
                  </a:r>
                  <a:r>
                    <a:rPr lang="fr-FR" sz="1200" i="1" dirty="0"/>
                    <a:t> </a:t>
                  </a:r>
                  <a:r>
                    <a:rPr lang="fr-FR" sz="1200" i="1" dirty="0" err="1"/>
                    <a:t>rutilus</a:t>
                  </a:r>
                  <a:r>
                    <a:rPr lang="fr-FR" sz="1200" i="1" dirty="0"/>
                    <a:t> </a:t>
                  </a:r>
                  <a:r>
                    <a:rPr lang="fr-FR" sz="1200" dirty="0"/>
                    <a:t>/ CAT / </a:t>
                  </a:r>
                  <a:r>
                    <a:rPr lang="fr-FR" sz="1200" dirty="0" err="1"/>
                    <a:t>cholinesterase</a:t>
                  </a:r>
                  <a:r>
                    <a:rPr lang="fr-FR" sz="1200" dirty="0"/>
                    <a:t> / Cyp3a / EROD / </a:t>
                  </a:r>
                  <a:r>
                    <a:rPr lang="fr-FR" sz="1200" dirty="0" err="1"/>
                    <a:t>GPx</a:t>
                  </a:r>
                  <a:r>
                    <a:rPr lang="fr-FR" sz="1200" dirty="0"/>
                    <a:t> / </a:t>
                  </a:r>
                  <a:r>
                    <a:rPr lang="fr-FR" sz="1200" dirty="0" err="1"/>
                    <a:t>GSHt</a:t>
                  </a:r>
                  <a:r>
                    <a:rPr lang="fr-FR" sz="1200" dirty="0"/>
                    <a:t> / GST / histopathologie hépatique / Ovotestis / SOD / </a:t>
                  </a:r>
                  <a:r>
                    <a:rPr lang="fr-FR" sz="1200" dirty="0" err="1"/>
                    <a:t>Tbars</a:t>
                  </a:r>
                  <a:r>
                    <a:rPr lang="fr-FR" sz="1200" dirty="0"/>
                    <a:t> / VTG</a:t>
                  </a:r>
                </a:p>
                <a:p>
                  <a:pPr marL="808038" indent="-808038"/>
                  <a:r>
                    <a:rPr lang="fr-FR" sz="1200" i="1" dirty="0" err="1"/>
                    <a:t>Salmo</a:t>
                  </a:r>
                  <a:r>
                    <a:rPr lang="fr-FR" sz="1200" i="1" dirty="0"/>
                    <a:t> </a:t>
                  </a:r>
                  <a:r>
                    <a:rPr lang="fr-FR" sz="1200" i="1" dirty="0" err="1"/>
                    <a:t>trutta</a:t>
                  </a:r>
                  <a:r>
                    <a:rPr lang="fr-FR" sz="1200" i="1" dirty="0"/>
                    <a:t> </a:t>
                  </a:r>
                  <a:r>
                    <a:rPr lang="fr-FR" sz="1200" dirty="0"/>
                    <a:t>/ histologie</a:t>
                  </a:r>
                </a:p>
                <a:p>
                  <a:pPr marL="808038" indent="-808038"/>
                  <a:r>
                    <a:rPr lang="fr-FR" sz="1200" i="1" dirty="0" err="1"/>
                    <a:t>Salvelinus</a:t>
                  </a:r>
                  <a:r>
                    <a:rPr lang="fr-FR" sz="1200" i="1" dirty="0"/>
                    <a:t> </a:t>
                  </a:r>
                  <a:r>
                    <a:rPr lang="fr-FR" sz="1200" i="1" dirty="0" err="1"/>
                    <a:t>fontinalis</a:t>
                  </a:r>
                  <a:r>
                    <a:rPr lang="fr-FR" sz="1200" i="1" dirty="0"/>
                    <a:t> </a:t>
                  </a:r>
                  <a:r>
                    <a:rPr lang="fr-FR" sz="1200" dirty="0"/>
                    <a:t>/ histologie</a:t>
                  </a:r>
                </a:p>
                <a:p>
                  <a:pPr marL="808038" indent="-808038"/>
                  <a:r>
                    <a:rPr lang="fr-FR" sz="1200" i="1" dirty="0" err="1"/>
                    <a:t>Sarotherodon</a:t>
                  </a:r>
                  <a:r>
                    <a:rPr lang="fr-FR" sz="1200" i="1" dirty="0"/>
                    <a:t> </a:t>
                  </a:r>
                  <a:r>
                    <a:rPr lang="fr-FR" sz="1200" i="1" dirty="0" err="1"/>
                    <a:t>melanotheron</a:t>
                  </a:r>
                  <a:r>
                    <a:rPr lang="fr-FR" sz="1200" i="1" dirty="0"/>
                    <a:t> </a:t>
                  </a:r>
                  <a:r>
                    <a:rPr lang="fr-FR" sz="1200" dirty="0"/>
                    <a:t>/ </a:t>
                  </a:r>
                  <a:r>
                    <a:rPr lang="fr-FR" sz="1200" dirty="0" err="1"/>
                    <a:t>AchE</a:t>
                  </a:r>
                  <a:r>
                    <a:rPr lang="fr-FR" sz="1200" dirty="0"/>
                    <a:t> / EROD / </a:t>
                  </a:r>
                  <a:r>
                    <a:rPr lang="fr-FR" sz="1200" dirty="0" err="1"/>
                    <a:t>GSHt</a:t>
                  </a:r>
                  <a:r>
                    <a:rPr lang="fr-FR" sz="1200" dirty="0"/>
                    <a:t> / GST / </a:t>
                  </a:r>
                  <a:r>
                    <a:rPr lang="fr-FR" sz="1200" dirty="0" err="1"/>
                    <a:t>Tbars</a:t>
                  </a:r>
                  <a:endParaRPr lang="fr-FR" sz="1200" dirty="0"/>
                </a:p>
                <a:p>
                  <a:pPr marL="808038" indent="-808038"/>
                  <a:r>
                    <a:rPr lang="fr-FR" sz="1200" i="1" dirty="0" err="1"/>
                    <a:t>Zosterisessor</a:t>
                  </a:r>
                  <a:r>
                    <a:rPr lang="fr-FR" sz="1200" i="1" dirty="0"/>
                    <a:t> </a:t>
                  </a:r>
                  <a:r>
                    <a:rPr lang="fr-FR" sz="1200" i="1" dirty="0" err="1"/>
                    <a:t>ophiocephalus</a:t>
                  </a:r>
                  <a:r>
                    <a:rPr lang="fr-FR" sz="1200" i="1" dirty="0"/>
                    <a:t> </a:t>
                  </a:r>
                  <a:r>
                    <a:rPr lang="fr-FR" sz="1200" dirty="0"/>
                    <a:t>/ GST / </a:t>
                  </a:r>
                  <a:r>
                    <a:rPr lang="fr-FR" sz="1200" dirty="0" err="1" smtClean="0"/>
                    <a:t>Tbars</a:t>
                  </a:r>
                  <a:endParaRPr lang="fr-FR" sz="1200" dirty="0"/>
                </a:p>
              </p:txBody>
            </p:sp>
          </p:grpSp>
          <p:pic>
            <p:nvPicPr>
              <p:cNvPr id="1674" name="Picture 4" descr="Résultat de recherche d'images pour &quot;université reims sebio&quot;"/>
              <p:cNvPicPr>
                <a:picLocks noChangeAspect="1" noChangeArrowheads="1"/>
              </p:cNvPicPr>
              <p:nvPr/>
            </p:nvPicPr>
            <p:blipFill rotWithShape="1">
              <a:blip r:embed="rId70" cstate="print">
                <a:clrChange>
                  <a:clrFrom>
                    <a:srgbClr val="FDFDFD"/>
                  </a:clrFrom>
                  <a:clrTo>
                    <a:srgbClr val="FDFDFD">
                      <a:alpha val="0"/>
                    </a:srgbClr>
                  </a:clrTo>
                </a:clrChang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b="15198"/>
              <a:stretch/>
            </p:blipFill>
            <p:spPr bwMode="auto">
              <a:xfrm>
                <a:off x="7293193" y="131956"/>
                <a:ext cx="756000" cy="393043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1675" name="Picture 6" descr="Résultat de recherche d'images pour &quot;université reims sebio&quot;"/>
              <p:cNvPicPr>
                <a:picLocks noChangeAspect="1" noChangeArrowheads="1"/>
              </p:cNvPicPr>
              <p:nvPr/>
            </p:nvPicPr>
            <p:blipFill>
              <a:blip r:embed="rId71" cstate="print">
                <a:clrChange>
                  <a:clrFrom>
                    <a:srgbClr val="FDFDFD"/>
                  </a:clrFrom>
                  <a:clrTo>
                    <a:srgbClr val="FDFDFD">
                      <a:alpha val="0"/>
                    </a:srgbClr>
                  </a:clrTo>
                </a:clrChang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8113041" y="135441"/>
                <a:ext cx="828000" cy="446923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1673" name="Picture 2" descr="Résultat de recherche d'images pour &quot;INERIS&quot;"/>
              <p:cNvPicPr>
                <a:picLocks noChangeAspect="1" noChangeArrowheads="1"/>
              </p:cNvPicPr>
              <p:nvPr/>
            </p:nvPicPr>
            <p:blipFill rotWithShape="1">
              <a:blip r:embed="rId7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0653" b="39202"/>
              <a:stretch/>
            </p:blipFill>
            <p:spPr bwMode="auto">
              <a:xfrm>
                <a:off x="7921309" y="501160"/>
                <a:ext cx="612000" cy="213643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pic>
          <p:nvPicPr>
            <p:cNvPr id="360" name="Image 359"/>
            <p:cNvPicPr>
              <a:picLocks noChangeAspect="1"/>
            </p:cNvPicPr>
            <p:nvPr/>
          </p:nvPicPr>
          <p:blipFill>
            <a:blip r:embed="rId7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375858" y="3366530"/>
              <a:ext cx="1080000" cy="556138"/>
            </a:xfrm>
            <a:prstGeom prst="rect">
              <a:avLst/>
            </a:prstGeom>
          </p:spPr>
        </p:pic>
      </p:grpSp>
      <p:pic>
        <p:nvPicPr>
          <p:cNvPr id="383" name="Image 382"/>
          <p:cNvPicPr>
            <a:picLocks noChangeAspect="1"/>
          </p:cNvPicPr>
          <p:nvPr/>
        </p:nvPicPr>
        <p:blipFill>
          <a:blip r:embed="rId7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125986" y="9457465"/>
            <a:ext cx="1080000" cy="556138"/>
          </a:xfrm>
          <a:prstGeom prst="rect">
            <a:avLst/>
          </a:prstGeom>
        </p:spPr>
      </p:pic>
      <p:cxnSp>
        <p:nvCxnSpPr>
          <p:cNvPr id="292" name="Connecteur droit 291"/>
          <p:cNvCxnSpPr>
            <a:stCxn id="1694" idx="2"/>
            <a:endCxn id="1724" idx="0"/>
          </p:cNvCxnSpPr>
          <p:nvPr/>
        </p:nvCxnSpPr>
        <p:spPr>
          <a:xfrm>
            <a:off x="10270726" y="6943243"/>
            <a:ext cx="3672448" cy="464800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19" name="Groupe 18"/>
          <p:cNvGrpSpPr/>
          <p:nvPr/>
        </p:nvGrpSpPr>
        <p:grpSpPr>
          <a:xfrm>
            <a:off x="4724094" y="20103421"/>
            <a:ext cx="3266864" cy="4054012"/>
            <a:chOff x="4724094" y="20103421"/>
            <a:chExt cx="3266864" cy="4054012"/>
          </a:xfrm>
        </p:grpSpPr>
        <p:grpSp>
          <p:nvGrpSpPr>
            <p:cNvPr id="332" name="Groupe 331"/>
            <p:cNvGrpSpPr/>
            <p:nvPr/>
          </p:nvGrpSpPr>
          <p:grpSpPr>
            <a:xfrm>
              <a:off x="4724094" y="20103421"/>
              <a:ext cx="3266864" cy="4054012"/>
              <a:chOff x="4724094" y="20103421"/>
              <a:chExt cx="3266864" cy="4054012"/>
            </a:xfrm>
          </p:grpSpPr>
          <p:grpSp>
            <p:nvGrpSpPr>
              <p:cNvPr id="1508" name="Groupe 1507"/>
              <p:cNvGrpSpPr/>
              <p:nvPr/>
            </p:nvGrpSpPr>
            <p:grpSpPr>
              <a:xfrm>
                <a:off x="4724094" y="20103421"/>
                <a:ext cx="3266864" cy="4054012"/>
                <a:chOff x="5957311" y="114476"/>
                <a:chExt cx="3067901" cy="4675015"/>
              </a:xfrm>
            </p:grpSpPr>
            <p:grpSp>
              <p:nvGrpSpPr>
                <p:cNvPr id="1678" name="Groupe 1677"/>
                <p:cNvGrpSpPr/>
                <p:nvPr/>
              </p:nvGrpSpPr>
              <p:grpSpPr>
                <a:xfrm>
                  <a:off x="5957311" y="114476"/>
                  <a:ext cx="3067901" cy="4675015"/>
                  <a:chOff x="5794153" y="34084"/>
                  <a:chExt cx="3067901" cy="4675015"/>
                </a:xfrm>
              </p:grpSpPr>
              <p:sp>
                <p:nvSpPr>
                  <p:cNvPr id="1681" name="Rectangle à coins arrondis 1680"/>
                  <p:cNvSpPr/>
                  <p:nvPr/>
                </p:nvSpPr>
                <p:spPr>
                  <a:xfrm>
                    <a:off x="5794153" y="34084"/>
                    <a:ext cx="3015104" cy="4675015"/>
                  </a:xfrm>
                  <a:prstGeom prst="roundRect">
                    <a:avLst/>
                  </a:prstGeom>
                  <a:noFill/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fr-FR" sz="2520"/>
                  </a:p>
                </p:txBody>
              </p:sp>
              <p:sp>
                <p:nvSpPr>
                  <p:cNvPr id="1682" name="Rectangle 1681"/>
                  <p:cNvSpPr/>
                  <p:nvPr/>
                </p:nvSpPr>
                <p:spPr>
                  <a:xfrm>
                    <a:off x="5874230" y="600434"/>
                    <a:ext cx="2987824" cy="3939640"/>
                  </a:xfrm>
                  <a:prstGeom prst="rect">
                    <a:avLst/>
                  </a:prstGeom>
                </p:spPr>
                <p:txBody>
                  <a:bodyPr wrap="square">
                    <a:spAutoFit/>
                  </a:bodyPr>
                  <a:lstStyle/>
                  <a:p>
                    <a:r>
                      <a:rPr lang="fr-FR" sz="1200" b="1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EPOC (</a:t>
                    </a:r>
                    <a:r>
                      <a:rPr lang="fr-FR" sz="1200" b="1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UMR5805</a:t>
                    </a:r>
                    <a:r>
                      <a:rPr lang="fr-FR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) </a:t>
                    </a:r>
                  </a:p>
                  <a:p>
                    <a:r>
                      <a:rPr lang="fr-FR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Equipe </a:t>
                    </a:r>
                    <a:r>
                      <a:rPr lang="fr-FR" sz="1200" b="1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Ecotoxicologie Aquatique</a:t>
                    </a:r>
                    <a:endParaRPr lang="fr-FR" sz="1200" b="1" dirty="0"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  <a:p>
                    <a:r>
                      <a:rPr lang="fr-FR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Contact</a:t>
                    </a:r>
                    <a:r>
                      <a:rPr lang="fr-F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: </a:t>
                    </a:r>
                    <a:r>
                      <a:rPr lang="fr-F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  <a:hlinkClick r:id="rId74"/>
                      </a:rPr>
                      <a:t>magalie.baudrimont@u-bordeaux.fr</a:t>
                    </a:r>
                    <a:endParaRPr lang="fr-FR" sz="1200" dirty="0"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  <a:p>
                    <a:endParaRPr lang="fr-FR" sz="1200" dirty="0"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  <a:p>
                    <a:r>
                      <a:rPr lang="fr-FR" sz="1200" b="1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Outils</a:t>
                    </a:r>
                    <a:r>
                      <a:rPr lang="fr-FR" sz="12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: </a:t>
                    </a:r>
                    <a:endParaRPr lang="fr-FR" sz="1200" dirty="0"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  <a:p>
                    <a:r>
                      <a:rPr lang="fr-FR" sz="1200" i="1" dirty="0" err="1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Corbicula</a:t>
                    </a:r>
                    <a:r>
                      <a:rPr lang="fr-FR" sz="1200" i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 </a:t>
                    </a:r>
                    <a:r>
                      <a:rPr lang="fr-FR" sz="1200" i="1" dirty="0" err="1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fluminea</a:t>
                    </a:r>
                    <a:r>
                      <a:rPr lang="fr-FR" sz="1200" i="1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 </a:t>
                    </a:r>
                    <a:r>
                      <a:rPr lang="fr-FR" sz="12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/ </a:t>
                    </a:r>
                    <a:r>
                      <a:rPr lang="fr-FR" sz="1200" dirty="0" err="1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transcriptomique</a:t>
                    </a:r>
                    <a:endParaRPr lang="fr-FR" sz="1200" dirty="0" smtClean="0"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  <a:p>
                    <a:r>
                      <a:rPr lang="fr-FR" sz="1200" i="1" dirty="0" err="1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Oncorhynchus</a:t>
                    </a:r>
                    <a:r>
                      <a:rPr lang="fr-FR" sz="1200" i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 </a:t>
                    </a:r>
                    <a:r>
                      <a:rPr lang="fr-FR" sz="1200" i="1" dirty="0" err="1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mykiss</a:t>
                    </a:r>
                    <a:r>
                      <a:rPr lang="fr-FR" sz="1200" i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 </a:t>
                    </a:r>
                    <a:r>
                      <a:rPr lang="fr-F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/ </a:t>
                    </a:r>
                    <a:r>
                      <a:rPr lang="fr-FR" sz="1200" dirty="0" err="1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comet</a:t>
                    </a:r>
                    <a:r>
                      <a:rPr lang="fr-F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 sur larve</a:t>
                    </a:r>
                  </a:p>
                  <a:p>
                    <a:r>
                      <a:rPr lang="fr-FR" sz="1200" i="1" dirty="0" err="1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Oncorhynchus</a:t>
                    </a:r>
                    <a:r>
                      <a:rPr lang="fr-FR" sz="1200" i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 </a:t>
                    </a:r>
                    <a:r>
                      <a:rPr lang="fr-FR" sz="1200" i="1" dirty="0" err="1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mykiss</a:t>
                    </a:r>
                    <a:r>
                      <a:rPr lang="fr-FR" sz="1200" i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 </a:t>
                    </a:r>
                    <a:r>
                      <a:rPr lang="fr-F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/ protéines carbonylées</a:t>
                    </a:r>
                  </a:p>
                  <a:p>
                    <a:r>
                      <a:rPr lang="fr-FR" sz="1200" i="1" dirty="0" err="1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Oncorhynchus</a:t>
                    </a:r>
                    <a:r>
                      <a:rPr lang="fr-FR" sz="1200" i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 </a:t>
                    </a:r>
                    <a:r>
                      <a:rPr lang="fr-FR" sz="1200" i="1" dirty="0" err="1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mykiss</a:t>
                    </a:r>
                    <a:r>
                      <a:rPr lang="fr-FR" sz="1200" i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 </a:t>
                    </a:r>
                    <a:r>
                      <a:rPr lang="fr-F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/ </a:t>
                    </a:r>
                    <a:r>
                      <a:rPr lang="fr-FR" sz="1200" dirty="0" err="1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Tbars</a:t>
                    </a:r>
                    <a:endParaRPr lang="fr-FR" sz="1200" dirty="0"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  <a:p>
                    <a:r>
                      <a:rPr lang="fr-FR" sz="1200" i="1" dirty="0" err="1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Oncorhynchus</a:t>
                    </a:r>
                    <a:r>
                      <a:rPr lang="fr-FR" sz="1200" i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 </a:t>
                    </a:r>
                    <a:r>
                      <a:rPr lang="fr-FR" sz="1200" i="1" dirty="0" err="1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mykiss</a:t>
                    </a:r>
                    <a:r>
                      <a:rPr lang="fr-FR" sz="1200" i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 </a:t>
                    </a:r>
                    <a:r>
                      <a:rPr lang="fr-F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/ test des micronoyaux</a:t>
                    </a:r>
                  </a:p>
                  <a:p>
                    <a:r>
                      <a:rPr lang="fr-FR" sz="1200" i="1" dirty="0" err="1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Oryzias</a:t>
                    </a:r>
                    <a:r>
                      <a:rPr lang="fr-FR" sz="1200" i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 </a:t>
                    </a:r>
                    <a:r>
                      <a:rPr lang="fr-FR" sz="1200" i="1" dirty="0" err="1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latipes</a:t>
                    </a:r>
                    <a:r>
                      <a:rPr lang="fr-FR" sz="1200" i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 </a:t>
                    </a:r>
                    <a:r>
                      <a:rPr lang="fr-F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/ </a:t>
                    </a:r>
                    <a:r>
                      <a:rPr lang="fr-FR" sz="1200" dirty="0" err="1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C</a:t>
                    </a:r>
                    <a:r>
                      <a:rPr lang="fr-FR" sz="1200" dirty="0" err="1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omet</a:t>
                    </a:r>
                    <a:r>
                      <a:rPr lang="fr-FR" sz="12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 </a:t>
                    </a:r>
                    <a:r>
                      <a:rPr lang="fr-F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sur larve</a:t>
                    </a:r>
                  </a:p>
                  <a:p>
                    <a:r>
                      <a:rPr lang="fr-FR" sz="1200" i="1" dirty="0" err="1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Oryzias</a:t>
                    </a:r>
                    <a:r>
                      <a:rPr lang="fr-FR" sz="1200" i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 </a:t>
                    </a:r>
                    <a:r>
                      <a:rPr lang="fr-FR" sz="1200" i="1" dirty="0" err="1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latipes</a:t>
                    </a:r>
                    <a:r>
                      <a:rPr lang="fr-FR" sz="1200" i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 </a:t>
                    </a:r>
                    <a:r>
                      <a:rPr lang="fr-F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/ EROD</a:t>
                    </a:r>
                  </a:p>
                  <a:p>
                    <a:r>
                      <a:rPr lang="fr-FR" sz="1200" i="1" dirty="0" err="1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Oryzias</a:t>
                    </a:r>
                    <a:r>
                      <a:rPr lang="fr-FR" sz="1200" i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 </a:t>
                    </a:r>
                    <a:r>
                      <a:rPr lang="fr-FR" sz="1200" i="1" dirty="0" err="1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latipes</a:t>
                    </a:r>
                    <a:r>
                      <a:rPr lang="fr-FR" sz="1200" i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 </a:t>
                    </a:r>
                    <a:r>
                      <a:rPr lang="fr-F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/ test des micronoyaux</a:t>
                    </a:r>
                  </a:p>
                  <a:p>
                    <a:r>
                      <a:rPr lang="fr-FR" sz="1200" i="1" dirty="0" err="1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Zosterisessor</a:t>
                    </a:r>
                    <a:r>
                      <a:rPr lang="fr-FR" sz="1200" i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 </a:t>
                    </a:r>
                    <a:r>
                      <a:rPr lang="fr-FR" sz="1200" i="1" dirty="0" err="1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ophiocephalus</a:t>
                    </a:r>
                    <a:r>
                      <a:rPr lang="fr-FR" sz="1200" i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 </a:t>
                    </a:r>
                    <a:r>
                      <a:rPr lang="fr-F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/ </a:t>
                    </a:r>
                    <a:r>
                      <a:rPr lang="fr-FR" sz="1200" dirty="0" err="1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AchE</a:t>
                    </a:r>
                    <a:endParaRPr lang="fr-FR" sz="1200" dirty="0"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  <a:p>
                    <a:r>
                      <a:rPr lang="fr-FR" sz="1200" i="1" dirty="0" err="1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Zosterisessor</a:t>
                    </a:r>
                    <a:r>
                      <a:rPr lang="fr-FR" sz="1200" i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 </a:t>
                    </a:r>
                    <a:r>
                      <a:rPr lang="fr-FR" sz="1200" i="1" dirty="0" err="1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ophiocephalus</a:t>
                    </a:r>
                    <a:r>
                      <a:rPr lang="fr-FR" sz="1200" i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 </a:t>
                    </a:r>
                    <a:r>
                      <a:rPr lang="fr-F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/ CAT</a:t>
                    </a:r>
                  </a:p>
                  <a:p>
                    <a:r>
                      <a:rPr lang="fr-FR" sz="1200" i="1" dirty="0" err="1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Zosterisessor</a:t>
                    </a:r>
                    <a:r>
                      <a:rPr lang="fr-FR" sz="1200" i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 </a:t>
                    </a:r>
                    <a:r>
                      <a:rPr lang="fr-FR" sz="1200" i="1" dirty="0" err="1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ophiocephalus</a:t>
                    </a:r>
                    <a:r>
                      <a:rPr lang="fr-FR" sz="1200" i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 </a:t>
                    </a:r>
                    <a:r>
                      <a:rPr lang="fr-F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/ EROD</a:t>
                    </a:r>
                  </a:p>
                  <a:p>
                    <a:r>
                      <a:rPr lang="fr-FR" sz="1200" i="1" dirty="0" err="1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Zosterisessor</a:t>
                    </a:r>
                    <a:r>
                      <a:rPr lang="fr-FR" sz="1200" i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 </a:t>
                    </a:r>
                    <a:r>
                      <a:rPr lang="fr-FR" sz="1200" i="1" dirty="0" err="1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ophiocephalus</a:t>
                    </a:r>
                    <a:r>
                      <a:rPr lang="fr-FR" sz="1200" i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 </a:t>
                    </a:r>
                    <a:r>
                      <a:rPr lang="fr-F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/ GST</a:t>
                    </a:r>
                  </a:p>
                  <a:p>
                    <a:r>
                      <a:rPr lang="fr-FR" sz="1200" i="1" dirty="0" err="1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Zosterisessor</a:t>
                    </a:r>
                    <a:r>
                      <a:rPr lang="fr-FR" sz="1200" i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 </a:t>
                    </a:r>
                    <a:r>
                      <a:rPr lang="fr-FR" sz="1200" i="1" dirty="0" err="1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ophiocephalus</a:t>
                    </a:r>
                    <a:r>
                      <a:rPr lang="fr-FR" sz="1200" i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 </a:t>
                    </a:r>
                    <a:r>
                      <a:rPr lang="fr-F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/ </a:t>
                    </a:r>
                    <a:r>
                      <a:rPr lang="fr-FR" sz="1200" dirty="0" err="1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Tbars</a:t>
                    </a:r>
                    <a:endParaRPr lang="fr-FR" sz="1200" dirty="0"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</p:grpSp>
            <p:pic>
              <p:nvPicPr>
                <p:cNvPr id="1679" name="Picture 6" descr="Résultat de recherche d'images pour &quot;université bordeaux epoc&quot;"/>
                <p:cNvPicPr>
                  <a:picLocks noChangeAspect="1" noChangeArrowheads="1"/>
                </p:cNvPicPr>
                <p:nvPr/>
              </p:nvPicPr>
              <p:blipFill>
                <a:blip r:embed="rId75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7386187" y="201865"/>
                  <a:ext cx="875689" cy="632992"/>
                </a:xfrm>
                <a:prstGeom prst="rect">
                  <a:avLst/>
                </a:prstGeom>
                <a:noFill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</p:pic>
          </p:grpSp>
          <p:pic>
            <p:nvPicPr>
              <p:cNvPr id="340" name="Picture 4" descr="CNRS"/>
              <p:cNvPicPr preferRelativeResize="0">
                <a:picLocks noChangeArrowheads="1"/>
              </p:cNvPicPr>
              <p:nvPr/>
            </p:nvPicPr>
            <p:blipFill rotWithShape="1">
              <a:blip r:embed="rId21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5780" t="807" r="24584" b="-807"/>
              <a:stretch/>
            </p:blipFill>
            <p:spPr bwMode="auto">
              <a:xfrm>
                <a:off x="7234471" y="20240015"/>
                <a:ext cx="425811" cy="40027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pic>
          <p:nvPicPr>
            <p:cNvPr id="15" name="Image 14"/>
            <p:cNvPicPr>
              <a:picLocks noChangeAspect="1"/>
            </p:cNvPicPr>
            <p:nvPr/>
          </p:nvPicPr>
          <p:blipFill>
            <a:blip r:embed="rId7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110024" y="20181608"/>
              <a:ext cx="792000" cy="387538"/>
            </a:xfrm>
            <a:prstGeom prst="rect">
              <a:avLst/>
            </a:prstGeom>
          </p:spPr>
        </p:pic>
      </p:grpSp>
      <p:grpSp>
        <p:nvGrpSpPr>
          <p:cNvPr id="20" name="Groupe 19"/>
          <p:cNvGrpSpPr/>
          <p:nvPr/>
        </p:nvGrpSpPr>
        <p:grpSpPr>
          <a:xfrm>
            <a:off x="4791002" y="4017185"/>
            <a:ext cx="3552573" cy="1994281"/>
            <a:chOff x="4791002" y="4017185"/>
            <a:chExt cx="3552573" cy="1994281"/>
          </a:xfrm>
        </p:grpSpPr>
        <p:grpSp>
          <p:nvGrpSpPr>
            <p:cNvPr id="355" name="Groupe 354"/>
            <p:cNvGrpSpPr/>
            <p:nvPr/>
          </p:nvGrpSpPr>
          <p:grpSpPr>
            <a:xfrm>
              <a:off x="4791002" y="4017185"/>
              <a:ext cx="3552573" cy="1994281"/>
              <a:chOff x="4791002" y="4017185"/>
              <a:chExt cx="3552573" cy="1994281"/>
            </a:xfrm>
          </p:grpSpPr>
          <p:grpSp>
            <p:nvGrpSpPr>
              <p:cNvPr id="1528" name="Groupe 1527"/>
              <p:cNvGrpSpPr/>
              <p:nvPr/>
            </p:nvGrpSpPr>
            <p:grpSpPr>
              <a:xfrm>
                <a:off x="4791002" y="4017185"/>
                <a:ext cx="3552573" cy="1994281"/>
                <a:chOff x="6020543" y="-156113"/>
                <a:chExt cx="3016899" cy="1834043"/>
              </a:xfrm>
            </p:grpSpPr>
            <p:grpSp>
              <p:nvGrpSpPr>
                <p:cNvPr id="1613" name="Groupe 1612"/>
                <p:cNvGrpSpPr/>
                <p:nvPr/>
              </p:nvGrpSpPr>
              <p:grpSpPr>
                <a:xfrm>
                  <a:off x="6020543" y="-156113"/>
                  <a:ext cx="3016899" cy="1834043"/>
                  <a:chOff x="6020543" y="-156113"/>
                  <a:chExt cx="3016899" cy="1834043"/>
                </a:xfrm>
              </p:grpSpPr>
              <p:pic>
                <p:nvPicPr>
                  <p:cNvPr id="1615" name="Picture 4" descr="Résultat de recherche d'images pour &quot;université rennes 1&quot;"/>
                  <p:cNvPicPr>
                    <a:picLocks noChangeAspect="1" noChangeArrowheads="1"/>
                  </p:cNvPicPr>
                  <p:nvPr/>
                </p:nvPicPr>
                <p:blipFill>
                  <a:blip r:embed="rId23" cstate="print">
                    <a:clrChange>
                      <a:clrFrom>
                        <a:srgbClr val="FFFFFF"/>
                      </a:clrFrom>
                      <a:clrTo>
                        <a:srgbClr val="FFFFFF">
                          <a:alpha val="0"/>
                        </a:srgbClr>
                      </a:clrTo>
                    </a:clrChange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>
                    <a:fillRect/>
                  </a:stretch>
                </p:blipFill>
                <p:spPr bwMode="auto">
                  <a:xfrm>
                    <a:off x="6117168" y="-156113"/>
                    <a:ext cx="1800200" cy="944247"/>
                  </a:xfrm>
                  <a:prstGeom prst="rect">
                    <a:avLst/>
                  </a:prstGeom>
                  <a:noFill/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</p:pic>
              <p:grpSp>
                <p:nvGrpSpPr>
                  <p:cNvPr id="1617" name="Groupe 1616"/>
                  <p:cNvGrpSpPr/>
                  <p:nvPr/>
                </p:nvGrpSpPr>
                <p:grpSpPr>
                  <a:xfrm>
                    <a:off x="6020543" y="114752"/>
                    <a:ext cx="3016899" cy="1563178"/>
                    <a:chOff x="5856929" y="34084"/>
                    <a:chExt cx="3016899" cy="1563178"/>
                  </a:xfrm>
                </p:grpSpPr>
                <p:sp>
                  <p:nvSpPr>
                    <p:cNvPr id="1619" name="Rectangle à coins arrondis 1618"/>
                    <p:cNvSpPr/>
                    <p:nvPr/>
                  </p:nvSpPr>
                  <p:spPr>
                    <a:xfrm>
                      <a:off x="5856929" y="34084"/>
                      <a:ext cx="2952328" cy="1364212"/>
                    </a:xfrm>
                    <a:prstGeom prst="roundRect">
                      <a:avLst/>
                    </a:prstGeom>
                    <a:solidFill>
                      <a:schemeClr val="bg1"/>
                    </a:solidFill>
                    <a:ln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fr-FR" sz="2520"/>
                    </a:p>
                  </p:txBody>
                </p:sp>
                <p:sp>
                  <p:nvSpPr>
                    <p:cNvPr id="1620" name="Rectangle 1619"/>
                    <p:cNvSpPr/>
                    <p:nvPr/>
                  </p:nvSpPr>
                  <p:spPr>
                    <a:xfrm>
                      <a:off x="5882234" y="153722"/>
                      <a:ext cx="2991594" cy="1443540"/>
                    </a:xfrm>
                    <a:prstGeom prst="rect">
                      <a:avLst/>
                    </a:prstGeom>
                  </p:spPr>
                  <p:txBody>
                    <a:bodyPr wrap="square">
                      <a:spAutoFit/>
                    </a:bodyPr>
                    <a:lstStyle/>
                    <a:p>
                      <a:pPr algn="just"/>
                      <a:endParaRPr lang="fr-FR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/>
                      <a:endParaRPr lang="fr-FR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/>
                      <a:endParaRPr lang="fr-FR" sz="1200" b="1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/>
                      <a:r>
                        <a:rPr lang="fr-FR" sz="12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ECOBIO </a:t>
                      </a:r>
                      <a:r>
                        <a:rPr lang="fr-FR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UMR 6553</a:t>
                      </a:r>
                    </a:p>
                    <a:p>
                      <a:pPr algn="just"/>
                      <a:r>
                        <a:rPr lang="fr-FR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Equipe RITME</a:t>
                      </a:r>
                    </a:p>
                    <a:p>
                      <a:pPr algn="just"/>
                      <a:r>
                        <a:rPr lang="fr-FR" sz="12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Contact</a:t>
                      </a:r>
                      <a:r>
                        <a:rPr lang="fr-FR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 </a:t>
                      </a:r>
                      <a:r>
                        <a:rPr lang="fr-FR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  <a:hlinkClick r:id="rId77"/>
                        </a:rPr>
                        <a:t>Claudia.wiegand@univ-rennes.fr</a:t>
                      </a:r>
                      <a:endParaRPr lang="fr-FR" sz="12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/>
                      <a:endParaRPr lang="fr-F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/>
                      <a:endParaRPr lang="fr-F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p:txBody>
                </p:sp>
              </p:grpSp>
            </p:grpSp>
            <p:pic>
              <p:nvPicPr>
                <p:cNvPr id="1614" name="Picture 10" descr="Résultat de recherche d'images pour &quot;université rennes 1&quot;"/>
                <p:cNvPicPr>
                  <a:picLocks noChangeAspect="1" noChangeArrowheads="1"/>
                </p:cNvPicPr>
                <p:nvPr/>
              </p:nvPicPr>
              <p:blipFill rotWithShape="1">
                <a:blip r:embed="rId23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 l="22692" t="31128" r="21556" b="26810"/>
                <a:stretch/>
              </p:blipFill>
              <p:spPr bwMode="auto">
                <a:xfrm>
                  <a:off x="7493646" y="135105"/>
                  <a:ext cx="936000" cy="444111"/>
                </a:xfrm>
                <a:prstGeom prst="rect">
                  <a:avLst/>
                </a:prstGeom>
                <a:noFill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</p:pic>
          </p:grpSp>
          <p:pic>
            <p:nvPicPr>
              <p:cNvPr id="344" name="Picture 4" descr="CNRS"/>
              <p:cNvPicPr preferRelativeResize="0">
                <a:picLocks noChangeArrowheads="1"/>
              </p:cNvPicPr>
              <p:nvPr/>
            </p:nvPicPr>
            <p:blipFill rotWithShape="1">
              <a:blip r:embed="rId21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5780" t="807" r="24584" b="-807"/>
              <a:stretch/>
            </p:blipFill>
            <p:spPr bwMode="auto">
              <a:xfrm>
                <a:off x="7694806" y="4389259"/>
                <a:ext cx="425811" cy="40027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pic>
          <p:nvPicPr>
            <p:cNvPr id="16" name="Image 15"/>
            <p:cNvPicPr>
              <a:picLocks noChangeAspect="1"/>
            </p:cNvPicPr>
            <p:nvPr/>
          </p:nvPicPr>
          <p:blipFill>
            <a:blip r:embed="rId7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164052" y="4386937"/>
              <a:ext cx="720000" cy="544360"/>
            </a:xfrm>
            <a:prstGeom prst="rect">
              <a:avLst/>
            </a:prstGeom>
          </p:spPr>
        </p:pic>
      </p:grpSp>
      <p:grpSp>
        <p:nvGrpSpPr>
          <p:cNvPr id="18" name="Groupe 17"/>
          <p:cNvGrpSpPr/>
          <p:nvPr/>
        </p:nvGrpSpPr>
        <p:grpSpPr>
          <a:xfrm>
            <a:off x="21607514" y="13053450"/>
            <a:ext cx="3240000" cy="1542816"/>
            <a:chOff x="21607514" y="13053450"/>
            <a:chExt cx="3240000" cy="1542816"/>
          </a:xfrm>
        </p:grpSpPr>
        <p:grpSp>
          <p:nvGrpSpPr>
            <p:cNvPr id="328" name="Groupe 327"/>
            <p:cNvGrpSpPr/>
            <p:nvPr/>
          </p:nvGrpSpPr>
          <p:grpSpPr>
            <a:xfrm>
              <a:off x="21607514" y="13053450"/>
              <a:ext cx="3240000" cy="1542816"/>
              <a:chOff x="21607514" y="13053450"/>
              <a:chExt cx="3240000" cy="1542816"/>
            </a:xfrm>
          </p:grpSpPr>
          <p:grpSp>
            <p:nvGrpSpPr>
              <p:cNvPr id="1544" name="Groupe 1543"/>
              <p:cNvGrpSpPr/>
              <p:nvPr/>
            </p:nvGrpSpPr>
            <p:grpSpPr>
              <a:xfrm>
                <a:off x="21607514" y="13053450"/>
                <a:ext cx="3240000" cy="1542816"/>
                <a:chOff x="5995466" y="114752"/>
                <a:chExt cx="2991594" cy="1542816"/>
              </a:xfrm>
            </p:grpSpPr>
            <p:grpSp>
              <p:nvGrpSpPr>
                <p:cNvPr id="1564" name="Groupe 1563"/>
                <p:cNvGrpSpPr/>
                <p:nvPr/>
              </p:nvGrpSpPr>
              <p:grpSpPr>
                <a:xfrm>
                  <a:off x="5995466" y="114752"/>
                  <a:ext cx="2991594" cy="1542816"/>
                  <a:chOff x="5831852" y="34084"/>
                  <a:chExt cx="2991594" cy="1542816"/>
                </a:xfrm>
              </p:grpSpPr>
              <p:sp>
                <p:nvSpPr>
                  <p:cNvPr id="1566" name="Rectangle à coins arrondis 1565"/>
                  <p:cNvSpPr/>
                  <p:nvPr/>
                </p:nvSpPr>
                <p:spPr>
                  <a:xfrm>
                    <a:off x="5856929" y="34084"/>
                    <a:ext cx="2952328" cy="1468384"/>
                  </a:xfrm>
                  <a:prstGeom prst="roundRect">
                    <a:avLst/>
                  </a:prstGeom>
                  <a:solidFill>
                    <a:schemeClr val="bg1"/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fr-FR" sz="2520"/>
                  </a:p>
                </p:txBody>
              </p:sp>
              <p:sp>
                <p:nvSpPr>
                  <p:cNvPr id="1567" name="Rectangle 1566"/>
                  <p:cNvSpPr/>
                  <p:nvPr/>
                </p:nvSpPr>
                <p:spPr>
                  <a:xfrm>
                    <a:off x="5831852" y="191905"/>
                    <a:ext cx="2991594" cy="1384995"/>
                  </a:xfrm>
                  <a:prstGeom prst="rect">
                    <a:avLst/>
                  </a:prstGeom>
                </p:spPr>
                <p:txBody>
                  <a:bodyPr wrap="square">
                    <a:spAutoFit/>
                  </a:bodyPr>
                  <a:lstStyle/>
                  <a:p>
                    <a:pPr algn="just"/>
                    <a:r>
                      <a:rPr lang="fr-FR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    </a:t>
                    </a:r>
                  </a:p>
                  <a:p>
                    <a:pPr algn="just"/>
                    <a:endParaRPr lang="fr-FR" sz="1200" b="1" dirty="0"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  <a:p>
                    <a:pPr algn="just"/>
                    <a:r>
                      <a:rPr lang="fr-FR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LECA UMR 5553</a:t>
                    </a:r>
                  </a:p>
                  <a:p>
                    <a:pPr algn="just"/>
                    <a:r>
                      <a:rPr lang="fr-FR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Equipe </a:t>
                    </a:r>
                    <a:r>
                      <a:rPr lang="fr-FR" sz="1200" b="1" dirty="0" err="1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DivAdapt</a:t>
                    </a:r>
                    <a:endParaRPr lang="fr-FR" sz="1200" dirty="0"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  <a:p>
                    <a:r>
                      <a:rPr lang="fr-FR" sz="12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Contact</a:t>
                    </a:r>
                    <a:r>
                      <a:rPr lang="fr-F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: </a:t>
                    </a:r>
                    <a:r>
                      <a:rPr lang="fr-FR" sz="12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  <a:hlinkClick r:id="rId79"/>
                      </a:rPr>
                      <a:t>stephane.reynaud@univ-grenoble-alpes.fr</a:t>
                    </a:r>
                    <a:endParaRPr lang="fr-FR" sz="1200" dirty="0"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  <a:p>
                    <a:endParaRPr lang="fr-FR" sz="1200" dirty="0"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</p:grpSp>
            <p:pic>
              <p:nvPicPr>
                <p:cNvPr id="1562" name="Picture 8" descr="Résultat de recherche d'images pour &quot;UGA grenoble&quot;"/>
                <p:cNvPicPr>
                  <a:picLocks noChangeAspect="1" noChangeArrowheads="1"/>
                </p:cNvPicPr>
                <p:nvPr/>
              </p:nvPicPr>
              <p:blipFill rotWithShape="1">
                <a:blip r:embed="rId80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 t="15538" b="19211"/>
                <a:stretch/>
              </p:blipFill>
              <p:spPr bwMode="auto">
                <a:xfrm>
                  <a:off x="8185240" y="188905"/>
                  <a:ext cx="695835" cy="454036"/>
                </a:xfrm>
                <a:prstGeom prst="rect">
                  <a:avLst/>
                </a:prstGeom>
                <a:noFill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</p:pic>
            <p:pic>
              <p:nvPicPr>
                <p:cNvPr id="1563" name="Picture 14" descr="Résultat de recherche d'images pour &quot;université savoir mont blanc&quot;"/>
                <p:cNvPicPr>
                  <a:picLocks noChangeAspect="1" noChangeArrowheads="1"/>
                </p:cNvPicPr>
                <p:nvPr/>
              </p:nvPicPr>
              <p:blipFill>
                <a:blip r:embed="rId81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7371145" y="187627"/>
                  <a:ext cx="703751" cy="354407"/>
                </a:xfrm>
                <a:prstGeom prst="rect">
                  <a:avLst/>
                </a:prstGeom>
                <a:noFill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</p:pic>
          </p:grpSp>
          <p:pic>
            <p:nvPicPr>
              <p:cNvPr id="369" name="Picture 4" descr="CNRS"/>
              <p:cNvPicPr preferRelativeResize="0">
                <a:picLocks noChangeArrowheads="1"/>
              </p:cNvPicPr>
              <p:nvPr/>
            </p:nvPicPr>
            <p:blipFill rotWithShape="1">
              <a:blip r:embed="rId21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5780" t="807" r="24584" b="-807"/>
              <a:stretch/>
            </p:blipFill>
            <p:spPr bwMode="auto">
              <a:xfrm>
                <a:off x="22609030" y="13096757"/>
                <a:ext cx="425811" cy="40027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pic>
          <p:nvPicPr>
            <p:cNvPr id="17" name="Image 16"/>
            <p:cNvPicPr>
              <a:picLocks noChangeAspect="1"/>
            </p:cNvPicPr>
            <p:nvPr/>
          </p:nvPicPr>
          <p:blipFill rotWithShape="1">
            <a:blip r:embed="rId8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5656" t="22229" r="48837" b="28400"/>
            <a:stretch/>
          </p:blipFill>
          <p:spPr>
            <a:xfrm>
              <a:off x="21826449" y="13221119"/>
              <a:ext cx="720000" cy="246037"/>
            </a:xfrm>
            <a:prstGeom prst="rect">
              <a:avLst/>
            </a:prstGeom>
          </p:spPr>
        </p:pic>
      </p:grpSp>
      <p:graphicFrame>
        <p:nvGraphicFramePr>
          <p:cNvPr id="2" name="Tableau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64019573"/>
              </p:ext>
            </p:extLst>
          </p:nvPr>
        </p:nvGraphicFramePr>
        <p:xfrm>
          <a:off x="19547984" y="2396774"/>
          <a:ext cx="4286006" cy="3749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59734">
                  <a:extLst>
                    <a:ext uri="{9D8B030D-6E8A-4147-A177-3AD203B41FA5}">
                      <a16:colId xmlns:a16="http://schemas.microsoft.com/office/drawing/2014/main" val="50574440"/>
                    </a:ext>
                  </a:extLst>
                </a:gridCol>
                <a:gridCol w="2426272">
                  <a:extLst>
                    <a:ext uri="{9D8B030D-6E8A-4147-A177-3AD203B41FA5}">
                      <a16:colId xmlns:a16="http://schemas.microsoft.com/office/drawing/2014/main" val="268103763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pt-BR" sz="1200" b="0" i="1" dirty="0" smtClean="0">
                        <a:solidFill>
                          <a:schemeClr val="tx1"/>
                        </a:solidFill>
                      </a:endParaRPr>
                    </a:p>
                    <a:p>
                      <a:pPr marL="0" marR="0" indent="0" algn="l" defTabSz="419024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b="0" i="1" dirty="0" smtClean="0">
                          <a:solidFill>
                            <a:schemeClr val="tx1"/>
                          </a:solidFill>
                        </a:rPr>
                        <a:t>Dreissena polymorpha</a:t>
                      </a:r>
                    </a:p>
                    <a:p>
                      <a:endParaRPr lang="pt-BR" sz="1200" b="0" i="1" dirty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pt-BR" sz="1200" b="0" i="1" dirty="0" smtClean="0">
                          <a:solidFill>
                            <a:schemeClr val="tx1"/>
                          </a:solidFill>
                        </a:rPr>
                        <a:t>Dreissena rostriformis bugensis</a:t>
                      </a:r>
                    </a:p>
                    <a:p>
                      <a:endParaRPr lang="pt-BR" sz="1200" b="0" i="1" dirty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pt-BR" sz="1200" b="0" i="1" dirty="0" smtClean="0">
                          <a:solidFill>
                            <a:schemeClr val="tx1"/>
                          </a:solidFill>
                        </a:rPr>
                        <a:t>Corbicula fluminea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sz="1200" b="0" dirty="0" smtClean="0">
                          <a:solidFill>
                            <a:schemeClr val="tx1"/>
                          </a:solidFill>
                        </a:rPr>
                        <a:t>Scope For </a:t>
                      </a:r>
                      <a:r>
                        <a:rPr lang="fr-FR" sz="1200" b="0" dirty="0" err="1" smtClean="0">
                          <a:solidFill>
                            <a:schemeClr val="tx1"/>
                          </a:solidFill>
                        </a:rPr>
                        <a:t>Growth</a:t>
                      </a:r>
                      <a:endParaRPr lang="fr-FR" sz="1200" b="0" dirty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fr-FR" sz="1200" b="0" dirty="0" smtClean="0">
                          <a:solidFill>
                            <a:schemeClr val="tx1"/>
                          </a:solidFill>
                        </a:rPr>
                        <a:t>Indice de Condition</a:t>
                      </a:r>
                    </a:p>
                    <a:p>
                      <a:r>
                        <a:rPr lang="fr-FR" sz="1200" b="0" dirty="0" err="1" smtClean="0">
                          <a:solidFill>
                            <a:schemeClr val="tx1"/>
                          </a:solidFill>
                        </a:rPr>
                        <a:t>Triglycerides</a:t>
                      </a:r>
                      <a:endParaRPr lang="fr-FR" sz="1200" b="0" dirty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fr-FR" sz="1200" b="0" dirty="0" smtClean="0">
                          <a:solidFill>
                            <a:schemeClr val="tx1"/>
                          </a:solidFill>
                        </a:rPr>
                        <a:t>SOD</a:t>
                      </a:r>
                    </a:p>
                    <a:p>
                      <a:r>
                        <a:rPr lang="fr-FR" sz="1200" b="0" dirty="0" err="1" smtClean="0">
                          <a:solidFill>
                            <a:schemeClr val="tx1"/>
                          </a:solidFill>
                        </a:rPr>
                        <a:t>Peroxidation</a:t>
                      </a:r>
                      <a:r>
                        <a:rPr lang="fr-FR" sz="1200" b="0" dirty="0" smtClean="0">
                          <a:solidFill>
                            <a:schemeClr val="tx1"/>
                          </a:solidFill>
                        </a:rPr>
                        <a:t> lipidique</a:t>
                      </a:r>
                    </a:p>
                    <a:p>
                      <a:r>
                        <a:rPr lang="fr-FR" sz="1200" b="0" dirty="0" smtClean="0">
                          <a:solidFill>
                            <a:schemeClr val="tx1"/>
                          </a:solidFill>
                        </a:rPr>
                        <a:t>Caspase</a:t>
                      </a:r>
                    </a:p>
                    <a:p>
                      <a:r>
                        <a:rPr lang="fr-FR" sz="1200" b="0" dirty="0" smtClean="0">
                          <a:solidFill>
                            <a:schemeClr val="tx1"/>
                          </a:solidFill>
                        </a:rPr>
                        <a:t>Catalase</a:t>
                      </a:r>
                    </a:p>
                    <a:p>
                      <a:r>
                        <a:rPr lang="fr-FR" sz="1200" b="0" dirty="0" err="1" smtClean="0">
                          <a:solidFill>
                            <a:schemeClr val="tx1"/>
                          </a:solidFill>
                        </a:rPr>
                        <a:t>GPx</a:t>
                      </a:r>
                      <a:endParaRPr lang="fr-FR" sz="1200" b="0" dirty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fr-FR" sz="1200" b="0" dirty="0" smtClean="0">
                          <a:solidFill>
                            <a:schemeClr val="tx1"/>
                          </a:solidFill>
                        </a:rPr>
                        <a:t>GST</a:t>
                      </a:r>
                    </a:p>
                    <a:p>
                      <a:r>
                        <a:rPr lang="fr-FR" sz="1200" b="0" dirty="0" smtClean="0">
                          <a:solidFill>
                            <a:schemeClr val="tx1"/>
                          </a:solidFill>
                        </a:rPr>
                        <a:t>Acide Phosphatase</a:t>
                      </a:r>
                    </a:p>
                    <a:p>
                      <a:r>
                        <a:rPr lang="fr-FR" sz="1200" b="0" dirty="0" smtClean="0">
                          <a:solidFill>
                            <a:schemeClr val="tx1"/>
                          </a:solidFill>
                        </a:rPr>
                        <a:t>Chaine de transport d'électrons mitochondriale</a:t>
                      </a:r>
                    </a:p>
                    <a:p>
                      <a:r>
                        <a:rPr lang="fr-FR" sz="1200" b="0" dirty="0" smtClean="0">
                          <a:solidFill>
                            <a:schemeClr val="tx1"/>
                          </a:solidFill>
                        </a:rPr>
                        <a:t>Capacité </a:t>
                      </a:r>
                      <a:r>
                        <a:rPr lang="fr-FR" sz="1200" b="0" dirty="0" err="1" smtClean="0">
                          <a:solidFill>
                            <a:schemeClr val="tx1"/>
                          </a:solidFill>
                        </a:rPr>
                        <a:t>Antioxydante</a:t>
                      </a:r>
                      <a:r>
                        <a:rPr lang="fr-FR" sz="1200" b="0" dirty="0" smtClean="0">
                          <a:solidFill>
                            <a:schemeClr val="tx1"/>
                          </a:solidFill>
                        </a:rPr>
                        <a:t> Totale</a:t>
                      </a:r>
                    </a:p>
                    <a:p>
                      <a:r>
                        <a:rPr lang="fr-FR" sz="1200" b="0" dirty="0" smtClean="0">
                          <a:solidFill>
                            <a:schemeClr val="tx1"/>
                          </a:solidFill>
                        </a:rPr>
                        <a:t>LDH</a:t>
                      </a:r>
                    </a:p>
                    <a:p>
                      <a:r>
                        <a:rPr lang="fr-FR" sz="1200" b="0" dirty="0" smtClean="0">
                          <a:solidFill>
                            <a:schemeClr val="tx1"/>
                          </a:solidFill>
                        </a:rPr>
                        <a:t>Changement structuraux du système </a:t>
                      </a:r>
                      <a:r>
                        <a:rPr lang="fr-FR" sz="1200" b="0" dirty="0" err="1" smtClean="0">
                          <a:solidFill>
                            <a:schemeClr val="tx1"/>
                          </a:solidFill>
                        </a:rPr>
                        <a:t>lysosomal</a:t>
                      </a:r>
                      <a:r>
                        <a:rPr lang="fr-FR" sz="1200" b="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fr-FR" sz="1200" b="0" dirty="0" smtClean="0">
                          <a:solidFill>
                            <a:schemeClr val="tx1"/>
                          </a:solidFill>
                        </a:rPr>
                        <a:t>(histochimie)</a:t>
                      </a:r>
                    </a:p>
                    <a:p>
                      <a:r>
                        <a:rPr lang="fr-FR" sz="1200" b="0" dirty="0" smtClean="0">
                          <a:solidFill>
                            <a:schemeClr val="tx1"/>
                          </a:solidFill>
                        </a:rPr>
                        <a:t>Lipides neutres (histochimie)</a:t>
                      </a:r>
                    </a:p>
                    <a:p>
                      <a:r>
                        <a:rPr lang="fr-FR" sz="1200" b="0" dirty="0" err="1" smtClean="0">
                          <a:solidFill>
                            <a:schemeClr val="tx1"/>
                          </a:solidFill>
                        </a:rPr>
                        <a:t>Lipofuscines</a:t>
                      </a:r>
                      <a:r>
                        <a:rPr lang="fr-FR" sz="1200" b="0" dirty="0" smtClean="0">
                          <a:solidFill>
                            <a:schemeClr val="tx1"/>
                          </a:solidFill>
                        </a:rPr>
                        <a:t> (histochimie)</a:t>
                      </a:r>
                    </a:p>
                    <a:p>
                      <a:r>
                        <a:rPr lang="fr-FR" sz="1200" b="0" dirty="0" smtClean="0">
                          <a:solidFill>
                            <a:schemeClr val="tx1"/>
                          </a:solidFill>
                        </a:rPr>
                        <a:t>Catalase (histochimie)</a:t>
                      </a:r>
                    </a:p>
                    <a:p>
                      <a:endParaRPr lang="fr-FR" sz="12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05097134"/>
                  </a:ext>
                </a:extLst>
              </a:tr>
            </a:tbl>
          </a:graphicData>
        </a:graphic>
      </p:graphicFrame>
      <p:grpSp>
        <p:nvGrpSpPr>
          <p:cNvPr id="297" name="Groupe 296"/>
          <p:cNvGrpSpPr/>
          <p:nvPr/>
        </p:nvGrpSpPr>
        <p:grpSpPr>
          <a:xfrm>
            <a:off x="6897402" y="243642"/>
            <a:ext cx="6853708" cy="3671467"/>
            <a:chOff x="-367473" y="-1709105"/>
            <a:chExt cx="8284841" cy="5072131"/>
          </a:xfrm>
        </p:grpSpPr>
        <p:pic>
          <p:nvPicPr>
            <p:cNvPr id="299" name="Picture 4" descr="Résultat de recherche d'images pour &quot;université rennes 1&quot;"/>
            <p:cNvPicPr>
              <a:picLocks noChangeAspect="1" noChangeArrowheads="1"/>
            </p:cNvPicPr>
            <p:nvPr/>
          </p:nvPicPr>
          <p:blipFill>
            <a:blip r:embed="rId23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117168" y="-156113"/>
              <a:ext cx="1800200" cy="94424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grpSp>
          <p:nvGrpSpPr>
            <p:cNvPr id="300" name="Groupe 299"/>
            <p:cNvGrpSpPr/>
            <p:nvPr/>
          </p:nvGrpSpPr>
          <p:grpSpPr>
            <a:xfrm>
              <a:off x="-367473" y="-1709105"/>
              <a:ext cx="8284841" cy="5072131"/>
              <a:chOff x="-531087" y="-1789773"/>
              <a:chExt cx="8284841" cy="5072131"/>
            </a:xfrm>
          </p:grpSpPr>
          <p:sp>
            <p:nvSpPr>
              <p:cNvPr id="301" name="Rectangle à coins arrondis 300"/>
              <p:cNvSpPr/>
              <p:nvPr/>
            </p:nvSpPr>
            <p:spPr>
              <a:xfrm>
                <a:off x="-531087" y="-1789773"/>
                <a:ext cx="8284841" cy="4230829"/>
              </a:xfrm>
              <a:prstGeom prst="round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 sz="2520"/>
              </a:p>
            </p:txBody>
          </p:sp>
          <p:sp>
            <p:nvSpPr>
              <p:cNvPr id="302" name="Rectangle 301"/>
              <p:cNvSpPr/>
              <p:nvPr/>
            </p:nvSpPr>
            <p:spPr>
              <a:xfrm>
                <a:off x="-325341" y="-1692404"/>
                <a:ext cx="7576966" cy="497476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just"/>
                <a:endParaRPr lang="fr-FR" sz="1200" b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just"/>
                <a:endParaRPr lang="fr-FR" sz="1200" b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just"/>
                <a:r>
                  <a:rPr lang="fr-FR" sz="1200" b="1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Développement de biomarqueurs dans le cadre de la convention OSPAR</a:t>
                </a:r>
              </a:p>
              <a:p>
                <a:pPr algn="just"/>
                <a:endParaRPr lang="fr-FR" sz="12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just"/>
                <a:r>
                  <a:rPr lang="fr-FR" sz="12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TOXEM</a:t>
                </a:r>
                <a:r>
                  <a:rPr lang="fr-FR" sz="12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</a:t>
                </a:r>
                <a:r>
                  <a:rPr lang="fr-FR" sz="12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Montivilliers (Normandie)</a:t>
                </a:r>
              </a:p>
              <a:p>
                <a:pPr algn="just"/>
                <a:r>
                  <a:rPr lang="fr-FR" sz="12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Contact</a:t>
                </a:r>
                <a:r>
                  <a:rPr lang="fr-FR" sz="12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: </a:t>
                </a:r>
                <a:r>
                  <a:rPr lang="fr-FR" sz="12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  <a:hlinkClick r:id="rId83"/>
                  </a:rPr>
                  <a:t>jerome.couteau@toxem.com</a:t>
                </a:r>
                <a:endParaRPr lang="fr-FR" sz="12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just"/>
                <a:r>
                  <a:rPr lang="fr-FR" sz="12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Outils</a:t>
                </a:r>
                <a:r>
                  <a:rPr lang="fr-FR" sz="1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: </a:t>
                </a:r>
                <a:endParaRPr lang="fr-FR" sz="1200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just"/>
                <a:r>
                  <a:rPr lang="fr-FR" sz="1200" b="1" i="1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Platichthys</a:t>
                </a:r>
                <a:r>
                  <a:rPr lang="fr-FR" sz="1200" b="1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fr-FR" sz="1200" b="1" i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flesus</a:t>
                </a:r>
                <a:r>
                  <a:rPr lang="fr-FR" sz="1200" b="1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fr-FR" sz="1200" b="1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/ Solea </a:t>
                </a:r>
                <a:r>
                  <a:rPr lang="fr-FR" sz="1200" b="1" i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solea</a:t>
                </a:r>
                <a:r>
                  <a:rPr lang="fr-FR" sz="1200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/ </a:t>
                </a:r>
                <a:r>
                  <a:rPr lang="fr-FR" sz="1200" b="1" i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Limanda</a:t>
                </a:r>
                <a:r>
                  <a:rPr lang="fr-FR" sz="1200" b="1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fr-FR" sz="1200" b="1" i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limanda</a:t>
                </a:r>
                <a:r>
                  <a:rPr lang="fr-FR" sz="1200" b="1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fr-FR" sz="1200" b="1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:</a:t>
                </a:r>
              </a:p>
              <a:p>
                <a:pPr algn="just"/>
                <a:r>
                  <a:rPr lang="fr-FR" sz="12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EROD / </a:t>
                </a:r>
                <a:r>
                  <a:rPr lang="fr-FR" sz="12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AchE</a:t>
                </a:r>
                <a:r>
                  <a:rPr lang="fr-FR" sz="12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/ Micronoyaux / </a:t>
                </a:r>
                <a:r>
                  <a:rPr lang="fr-FR" sz="12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Comet</a:t>
                </a:r>
                <a:r>
                  <a:rPr lang="fr-FR" sz="12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/ Stabilité </a:t>
                </a:r>
                <a:r>
                  <a:rPr lang="fr-FR" sz="12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lysosomale</a:t>
                </a:r>
                <a:r>
                  <a:rPr lang="fr-FR" sz="1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fr-FR" sz="12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/ </a:t>
                </a:r>
                <a:r>
                  <a:rPr lang="fr-FR" sz="12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Intersexualite</a:t>
                </a:r>
                <a:r>
                  <a:rPr lang="fr-FR" sz="12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/ Histologie </a:t>
                </a:r>
                <a:r>
                  <a:rPr lang="fr-FR" sz="1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hépatique </a:t>
                </a:r>
                <a:r>
                  <a:rPr lang="fr-FR" sz="12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/ Maturation ovocytaire</a:t>
                </a:r>
              </a:p>
              <a:p>
                <a:pPr algn="just"/>
                <a:endParaRPr lang="fr-FR" sz="12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just"/>
                <a:r>
                  <a:rPr lang="fr-FR" sz="1200" b="1" i="1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Mytilus</a:t>
                </a:r>
                <a:r>
                  <a:rPr lang="fr-FR" sz="1200" b="1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fr-FR" sz="1200" b="1" i="1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edulis</a:t>
                </a:r>
                <a:r>
                  <a:rPr lang="fr-FR" sz="1200" b="1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fr-FR" sz="12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/ </a:t>
                </a:r>
                <a:r>
                  <a:rPr lang="fr-FR" sz="1200" b="1" i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Mytilus</a:t>
                </a:r>
                <a:r>
                  <a:rPr lang="fr-FR" sz="1200" b="1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fr-FR" sz="1200" b="1" i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galloprovincialis</a:t>
                </a:r>
                <a:r>
                  <a:rPr lang="fr-FR" sz="1200" b="1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fr-FR" sz="1200" b="1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:</a:t>
                </a:r>
              </a:p>
              <a:p>
                <a:pPr algn="just"/>
                <a:r>
                  <a:rPr lang="fr-FR" sz="12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Stabilité </a:t>
                </a:r>
                <a:r>
                  <a:rPr lang="fr-FR" sz="12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lysosomale</a:t>
                </a:r>
                <a:r>
                  <a:rPr lang="fr-FR" sz="12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/ micronoyaux / </a:t>
                </a:r>
                <a:r>
                  <a:rPr lang="fr-FR" sz="12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Comet</a:t>
                </a:r>
                <a:endParaRPr lang="fr-FR" sz="12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just"/>
                <a:endParaRPr lang="fr-FR" sz="12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just"/>
                <a:r>
                  <a:rPr lang="fr-FR" sz="1200" b="1" i="1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Squalius</a:t>
                </a:r>
                <a:r>
                  <a:rPr lang="fr-FR" sz="1200" b="1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fr-FR" sz="1200" b="1" i="1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cephalus</a:t>
                </a:r>
                <a:r>
                  <a:rPr lang="fr-FR" sz="12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fr-FR" sz="1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/ </a:t>
                </a:r>
                <a:r>
                  <a:rPr lang="fr-FR" sz="12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EROD / </a:t>
                </a:r>
                <a:r>
                  <a:rPr lang="fr-FR" sz="12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AchE</a:t>
                </a:r>
                <a:r>
                  <a:rPr lang="fr-FR" sz="12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/ Micronoyaux / </a:t>
                </a:r>
                <a:r>
                  <a:rPr lang="fr-FR" sz="12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Comet</a:t>
                </a:r>
                <a:r>
                  <a:rPr lang="fr-FR" sz="12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/ Intersexualité / Histologie </a:t>
                </a:r>
                <a:r>
                  <a:rPr lang="fr-FR" sz="1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hépatique</a:t>
                </a:r>
              </a:p>
              <a:p>
                <a:pPr algn="just"/>
                <a:endParaRPr lang="fr-FR" sz="12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just"/>
                <a:endParaRPr lang="fr-FR" sz="1200" i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just"/>
                <a:endParaRPr lang="fr-FR" sz="1200" i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just"/>
                <a:endParaRPr lang="fr-FR" sz="12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</p:grpSp>
      <p:pic>
        <p:nvPicPr>
          <p:cNvPr id="3" name="Image 2"/>
          <p:cNvPicPr>
            <a:picLocks noChangeAspect="1"/>
          </p:cNvPicPr>
          <p:nvPr/>
        </p:nvPicPr>
        <p:blipFill>
          <a:blip r:embed="rId8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50187" y="353102"/>
            <a:ext cx="1393462" cy="361938"/>
          </a:xfrm>
          <a:prstGeom prst="rect">
            <a:avLst/>
          </a:prstGeom>
        </p:spPr>
      </p:pic>
      <p:cxnSp>
        <p:nvCxnSpPr>
          <p:cNvPr id="303" name="Connecteur droit 302"/>
          <p:cNvCxnSpPr>
            <a:endCxn id="1728" idx="0"/>
          </p:cNvCxnSpPr>
          <p:nvPr/>
        </p:nvCxnSpPr>
        <p:spPr>
          <a:xfrm flipH="1">
            <a:off x="12322014" y="3306132"/>
            <a:ext cx="882237" cy="7855995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555878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1279</TotalTime>
  <Words>1045</Words>
  <Application>Microsoft Office PowerPoint</Application>
  <PresentationFormat>Personnalisé</PresentationFormat>
  <Paragraphs>299</Paragraphs>
  <Slides>1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Arial</vt:lpstr>
      <vt:lpstr>Calibri</vt:lpstr>
      <vt:lpstr>Times New Roman</vt:lpstr>
      <vt:lpstr>Thème Office</vt:lpstr>
      <vt:lpstr>Présentation PowerPoint</vt:lpstr>
    </vt:vector>
  </TitlesOfParts>
  <Company>IRSTEA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Milinkovitch Thomas</dc:creator>
  <cp:lastModifiedBy>Damien BAUDIFFIER</cp:lastModifiedBy>
  <cp:revision>75</cp:revision>
  <dcterms:created xsi:type="dcterms:W3CDTF">2018-11-23T17:43:07Z</dcterms:created>
  <dcterms:modified xsi:type="dcterms:W3CDTF">2020-12-07T09:58:06Z</dcterms:modified>
</cp:coreProperties>
</file>